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Be Vietnam" pitchFamily="2" charset="77"/>
      <p:regular r:id="rId17"/>
    </p:embeddedFont>
    <p:embeddedFont>
      <p:font typeface="Be Vietnam Ultra-Bold" pitchFamily="2" charset="77"/>
      <p:regular r:id="rId18"/>
      <p:bold r:id="rId19"/>
    </p:embeddedFont>
    <p:embeddedFont>
      <p:font typeface="Calibri" panose="020F0502020204030204" pitchFamily="34" charset="0"/>
      <p:regular r:id="rId20"/>
      <p:bold r:id="rId21"/>
      <p:italic r:id="rId22"/>
      <p:boldItalic r:id="rId23"/>
    </p:embeddedFont>
    <p:embeddedFont>
      <p:font typeface="Helios Extended" panose="02000505040000020004" pitchFamily="2" charset="0"/>
      <p:regular r:id="rId24"/>
    </p:embeddedFont>
    <p:embeddedFont>
      <p:font typeface="Helios Extended Bold" panose="02000805050000020004" pitchFamily="2"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540" autoAdjust="0"/>
  </p:normalViewPr>
  <p:slideViewPr>
    <p:cSldViewPr>
      <p:cViewPr>
        <p:scale>
          <a:sx n="60" d="100"/>
          <a:sy n="60" d="100"/>
        </p:scale>
        <p:origin x="1400" y="4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44.png"/><Relationship Id="rId3" Type="http://schemas.openxmlformats.org/officeDocument/2006/relationships/image" Target="../media/image29.svg"/><Relationship Id="rId21" Type="http://schemas.openxmlformats.org/officeDocument/2006/relationships/image" Target="../media/image47.svg"/><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image" Target="../media/image43.svg"/><Relationship Id="rId2" Type="http://schemas.openxmlformats.org/officeDocument/2006/relationships/image" Target="../media/image28.png"/><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5" Type="http://schemas.openxmlformats.org/officeDocument/2006/relationships/image" Target="../media/image41.svg"/><Relationship Id="rId10" Type="http://schemas.openxmlformats.org/officeDocument/2006/relationships/image" Target="../media/image36.png"/><Relationship Id="rId19" Type="http://schemas.openxmlformats.org/officeDocument/2006/relationships/image" Target="../media/image45.sv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sp>
        <p:nvSpPr>
          <p:cNvPr id="2" name="Freeform 2"/>
          <p:cNvSpPr/>
          <p:nvPr/>
        </p:nvSpPr>
        <p:spPr>
          <a:xfrm rot="10625605">
            <a:off x="-5165570" y="-2610743"/>
            <a:ext cx="12388539" cy="11463880"/>
          </a:xfrm>
          <a:custGeom>
            <a:avLst/>
            <a:gdLst/>
            <a:ahLst/>
            <a:cxnLst/>
            <a:rect l="l" t="t" r="r" b="b"/>
            <a:pathLst>
              <a:path w="12388539" h="11463880">
                <a:moveTo>
                  <a:pt x="0" y="0"/>
                </a:moveTo>
                <a:lnTo>
                  <a:pt x="12388540" y="0"/>
                </a:lnTo>
                <a:lnTo>
                  <a:pt x="12388540" y="11463880"/>
                </a:lnTo>
                <a:lnTo>
                  <a:pt x="0" y="114638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122704" y="3495841"/>
            <a:ext cx="12136596" cy="2800350"/>
          </a:xfrm>
          <a:prstGeom prst="rect">
            <a:avLst/>
          </a:prstGeom>
        </p:spPr>
        <p:txBody>
          <a:bodyPr lIns="0" tIns="0" rIns="0" bIns="0" rtlCol="0" anchor="t">
            <a:spAutoFit/>
          </a:bodyPr>
          <a:lstStyle/>
          <a:p>
            <a:pPr algn="r">
              <a:lnSpc>
                <a:spcPts val="10800"/>
              </a:lnSpc>
            </a:pPr>
            <a:r>
              <a:rPr lang="en-US" sz="9000">
                <a:solidFill>
                  <a:srgbClr val="F4F4F4"/>
                </a:solidFill>
                <a:latin typeface="Helios Extended"/>
              </a:rPr>
              <a:t>SKIN CANCER DETECTION </a:t>
            </a:r>
          </a:p>
        </p:txBody>
      </p:sp>
      <p:grpSp>
        <p:nvGrpSpPr>
          <p:cNvPr id="4" name="Group 4"/>
          <p:cNvGrpSpPr/>
          <p:nvPr/>
        </p:nvGrpSpPr>
        <p:grpSpPr>
          <a:xfrm>
            <a:off x="13888409" y="7846852"/>
            <a:ext cx="3370891" cy="1133577"/>
            <a:chOff x="0" y="0"/>
            <a:chExt cx="4494521" cy="1511436"/>
          </a:xfrm>
        </p:grpSpPr>
        <p:sp>
          <p:nvSpPr>
            <p:cNvPr id="5" name="TextBox 5"/>
            <p:cNvSpPr txBox="1"/>
            <p:nvPr/>
          </p:nvSpPr>
          <p:spPr>
            <a:xfrm>
              <a:off x="0" y="-19050"/>
              <a:ext cx="4494521" cy="464397"/>
            </a:xfrm>
            <a:prstGeom prst="rect">
              <a:avLst/>
            </a:prstGeom>
          </p:spPr>
          <p:txBody>
            <a:bodyPr lIns="0" tIns="0" rIns="0" bIns="0" rtlCol="0" anchor="t">
              <a:spAutoFit/>
            </a:bodyPr>
            <a:lstStyle/>
            <a:p>
              <a:pPr marL="0" lvl="0" indent="0" algn="r">
                <a:lnSpc>
                  <a:spcPts val="2859"/>
                </a:lnSpc>
                <a:spcBef>
                  <a:spcPct val="0"/>
                </a:spcBef>
              </a:pPr>
              <a:r>
                <a:rPr lang="en-US" sz="2199">
                  <a:solidFill>
                    <a:srgbClr val="F4F4F4"/>
                  </a:solidFill>
                  <a:latin typeface="Be Vietnam"/>
                </a:rPr>
                <a:t>Presented By</a:t>
              </a:r>
            </a:p>
          </p:txBody>
        </p:sp>
        <p:sp>
          <p:nvSpPr>
            <p:cNvPr id="6" name="TextBox 6"/>
            <p:cNvSpPr txBox="1"/>
            <p:nvPr/>
          </p:nvSpPr>
          <p:spPr>
            <a:xfrm>
              <a:off x="0" y="545389"/>
              <a:ext cx="4494521" cy="966047"/>
            </a:xfrm>
            <a:prstGeom prst="rect">
              <a:avLst/>
            </a:prstGeom>
          </p:spPr>
          <p:txBody>
            <a:bodyPr lIns="0" tIns="0" rIns="0" bIns="0" rtlCol="0" anchor="t">
              <a:spAutoFit/>
            </a:bodyPr>
            <a:lstStyle/>
            <a:p>
              <a:pPr algn="r">
                <a:lnSpc>
                  <a:spcPts val="2859"/>
                </a:lnSpc>
              </a:pPr>
              <a:r>
                <a:rPr lang="en-US" sz="2199">
                  <a:solidFill>
                    <a:srgbClr val="CAEB31"/>
                  </a:solidFill>
                  <a:latin typeface="Helios Extended"/>
                </a:rPr>
                <a:t>KISLAY</a:t>
              </a:r>
            </a:p>
            <a:p>
              <a:pPr marL="0" lvl="0" indent="0" algn="r">
                <a:lnSpc>
                  <a:spcPts val="2859"/>
                </a:lnSpc>
                <a:spcBef>
                  <a:spcPct val="0"/>
                </a:spcBef>
              </a:pPr>
              <a:r>
                <a:rPr lang="en-US" sz="2199">
                  <a:solidFill>
                    <a:srgbClr val="CAEB31"/>
                  </a:solidFill>
                  <a:latin typeface="Helios Extended"/>
                </a:rPr>
                <a:t>SALMAN</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sp>
        <p:nvSpPr>
          <p:cNvPr id="2" name="Freeform 2"/>
          <p:cNvSpPr/>
          <p:nvPr/>
        </p:nvSpPr>
        <p:spPr>
          <a:xfrm rot="-1757850">
            <a:off x="12541856" y="-5803996"/>
            <a:ext cx="12398625" cy="10502452"/>
          </a:xfrm>
          <a:custGeom>
            <a:avLst/>
            <a:gdLst/>
            <a:ahLst/>
            <a:cxnLst/>
            <a:rect l="l" t="t" r="r" b="b"/>
            <a:pathLst>
              <a:path w="12398625" h="10502452">
                <a:moveTo>
                  <a:pt x="0" y="0"/>
                </a:moveTo>
                <a:lnTo>
                  <a:pt x="12398625" y="0"/>
                </a:lnTo>
                <a:lnTo>
                  <a:pt x="12398625" y="10502451"/>
                </a:lnTo>
                <a:lnTo>
                  <a:pt x="0" y="105024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74914" y="3493321"/>
            <a:ext cx="10739864" cy="3726767"/>
          </a:xfrm>
          <a:custGeom>
            <a:avLst/>
            <a:gdLst/>
            <a:ahLst/>
            <a:cxnLst/>
            <a:rect l="l" t="t" r="r" b="b"/>
            <a:pathLst>
              <a:path w="10739864" h="3726767">
                <a:moveTo>
                  <a:pt x="0" y="0"/>
                </a:moveTo>
                <a:lnTo>
                  <a:pt x="10739865" y="0"/>
                </a:lnTo>
                <a:lnTo>
                  <a:pt x="10739865" y="3726767"/>
                </a:lnTo>
                <a:lnTo>
                  <a:pt x="0" y="3726767"/>
                </a:lnTo>
                <a:lnTo>
                  <a:pt x="0" y="0"/>
                </a:lnTo>
                <a:close/>
              </a:path>
            </a:pathLst>
          </a:custGeom>
          <a:blipFill>
            <a:blip r:embed="rId4"/>
            <a:stretch>
              <a:fillRect/>
            </a:stretch>
          </a:blipFill>
        </p:spPr>
      </p:sp>
      <p:sp>
        <p:nvSpPr>
          <p:cNvPr id="4" name="TextBox 4"/>
          <p:cNvSpPr txBox="1"/>
          <p:nvPr/>
        </p:nvSpPr>
        <p:spPr>
          <a:xfrm>
            <a:off x="589450" y="8124963"/>
            <a:ext cx="13483786" cy="1821815"/>
          </a:xfrm>
          <a:prstGeom prst="rect">
            <a:avLst/>
          </a:prstGeom>
        </p:spPr>
        <p:txBody>
          <a:bodyPr lIns="0" tIns="0" rIns="0" bIns="0" rtlCol="0" anchor="t">
            <a:spAutoFit/>
          </a:bodyPr>
          <a:lstStyle/>
          <a:p>
            <a:pPr>
              <a:lnSpc>
                <a:spcPts val="3639"/>
              </a:lnSpc>
            </a:pPr>
            <a:r>
              <a:rPr lang="en-US" sz="2799" dirty="0">
                <a:solidFill>
                  <a:srgbClr val="F4F4F4"/>
                </a:solidFill>
                <a:latin typeface="Be Vietnam Ultra-Bold"/>
              </a:rPr>
              <a:t>We chose a Convolutional Neural Network (CNN) for this project due to its effectiveness in image recognition and classification tasks. The goal of this model is to accurately classify skin cancer images into seven categories.</a:t>
            </a:r>
          </a:p>
          <a:p>
            <a:pPr marL="0" lvl="0" indent="0">
              <a:lnSpc>
                <a:spcPts val="3639"/>
              </a:lnSpc>
              <a:spcBef>
                <a:spcPct val="0"/>
              </a:spcBef>
            </a:pPr>
            <a:endParaRPr lang="en-US" sz="2799" dirty="0">
              <a:solidFill>
                <a:srgbClr val="F4F4F4"/>
              </a:solidFill>
              <a:latin typeface="Be Vietnam Ultra-Bold"/>
            </a:endParaRPr>
          </a:p>
        </p:txBody>
      </p:sp>
      <p:sp>
        <p:nvSpPr>
          <p:cNvPr id="5" name="TextBox 5"/>
          <p:cNvSpPr txBox="1"/>
          <p:nvPr/>
        </p:nvSpPr>
        <p:spPr>
          <a:xfrm>
            <a:off x="674914" y="1473797"/>
            <a:ext cx="13398321" cy="1085850"/>
          </a:xfrm>
          <a:prstGeom prst="rect">
            <a:avLst/>
          </a:prstGeom>
        </p:spPr>
        <p:txBody>
          <a:bodyPr lIns="0" tIns="0" rIns="0" bIns="0" rtlCol="0" anchor="t">
            <a:spAutoFit/>
          </a:bodyPr>
          <a:lstStyle/>
          <a:p>
            <a:pPr>
              <a:lnSpc>
                <a:spcPts val="8280"/>
              </a:lnSpc>
            </a:pPr>
            <a:r>
              <a:rPr lang="en-US" sz="6900">
                <a:solidFill>
                  <a:srgbClr val="F4F4F4"/>
                </a:solidFill>
                <a:latin typeface="Helios Extended Bold"/>
              </a:rPr>
              <a:t>MODEL ARCHITECTURE</a:t>
            </a:r>
          </a:p>
        </p:txBody>
      </p:sp>
      <p:sp>
        <p:nvSpPr>
          <p:cNvPr id="6" name="Rectangle 5">
            <a:extLst>
              <a:ext uri="{FF2B5EF4-FFF2-40B4-BE49-F238E27FC236}">
                <a16:creationId xmlns:a16="http://schemas.microsoft.com/office/drawing/2014/main" id="{57EF0793-AC56-74A8-F766-78BACA98DE31}"/>
              </a:ext>
            </a:extLst>
          </p:cNvPr>
          <p:cNvSpPr/>
          <p:nvPr/>
        </p:nvSpPr>
        <p:spPr>
          <a:xfrm>
            <a:off x="1219200" y="6591300"/>
            <a:ext cx="1219200" cy="55258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chemeClr val="bg1"/>
                </a:solidFill>
              </a:ln>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FE1"/>
        </a:solidFill>
        <a:effectLst/>
      </p:bgPr>
    </p:bg>
    <p:spTree>
      <p:nvGrpSpPr>
        <p:cNvPr id="1" name=""/>
        <p:cNvGrpSpPr/>
        <p:nvPr/>
      </p:nvGrpSpPr>
      <p:grpSpPr>
        <a:xfrm>
          <a:off x="0" y="0"/>
          <a:ext cx="0" cy="0"/>
          <a:chOff x="0" y="0"/>
          <a:chExt cx="0" cy="0"/>
        </a:xfrm>
      </p:grpSpPr>
      <p:sp>
        <p:nvSpPr>
          <p:cNvPr id="2" name="Freeform 2"/>
          <p:cNvSpPr/>
          <p:nvPr/>
        </p:nvSpPr>
        <p:spPr>
          <a:xfrm rot="-9441112">
            <a:off x="8322484" y="2401176"/>
            <a:ext cx="14155684" cy="13099128"/>
          </a:xfrm>
          <a:custGeom>
            <a:avLst/>
            <a:gdLst/>
            <a:ahLst/>
            <a:cxnLst/>
            <a:rect l="l" t="t" r="r" b="b"/>
            <a:pathLst>
              <a:path w="14155684" h="13099128">
                <a:moveTo>
                  <a:pt x="0" y="0"/>
                </a:moveTo>
                <a:lnTo>
                  <a:pt x="14155683" y="0"/>
                </a:lnTo>
                <a:lnTo>
                  <a:pt x="14155683" y="13099128"/>
                </a:lnTo>
                <a:lnTo>
                  <a:pt x="0" y="13099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6638925"/>
            <a:ext cx="9095014" cy="2619375"/>
          </a:xfrm>
          <a:prstGeom prst="rect">
            <a:avLst/>
          </a:prstGeom>
        </p:spPr>
        <p:txBody>
          <a:bodyPr lIns="0" tIns="0" rIns="0" bIns="0" rtlCol="0" anchor="t">
            <a:spAutoFit/>
          </a:bodyPr>
          <a:lstStyle/>
          <a:p>
            <a:pPr>
              <a:lnSpc>
                <a:spcPts val="10199"/>
              </a:lnSpc>
            </a:pPr>
            <a:r>
              <a:rPr lang="en-US" sz="8499">
                <a:solidFill>
                  <a:srgbClr val="1B512D"/>
                </a:solidFill>
                <a:latin typeface="Helios Extended"/>
              </a:rPr>
              <a:t>MODEL COMPILATION</a:t>
            </a:r>
          </a:p>
        </p:txBody>
      </p:sp>
      <p:graphicFrame>
        <p:nvGraphicFramePr>
          <p:cNvPr id="4" name="Table 4"/>
          <p:cNvGraphicFramePr>
            <a:graphicFrameLocks noGrp="1"/>
          </p:cNvGraphicFramePr>
          <p:nvPr/>
        </p:nvGraphicFramePr>
        <p:xfrm>
          <a:off x="1028700" y="1028700"/>
          <a:ext cx="16789040" cy="4221641"/>
        </p:xfrm>
        <a:graphic>
          <a:graphicData uri="http://schemas.openxmlformats.org/drawingml/2006/table">
            <a:tbl>
              <a:tblPr/>
              <a:tblGrid>
                <a:gridCol w="5651930">
                  <a:extLst>
                    <a:ext uri="{9D8B030D-6E8A-4147-A177-3AD203B41FA5}">
                      <a16:colId xmlns:a16="http://schemas.microsoft.com/office/drawing/2014/main" val="20000"/>
                    </a:ext>
                  </a:extLst>
                </a:gridCol>
                <a:gridCol w="5776525">
                  <a:extLst>
                    <a:ext uri="{9D8B030D-6E8A-4147-A177-3AD203B41FA5}">
                      <a16:colId xmlns:a16="http://schemas.microsoft.com/office/drawing/2014/main" val="20001"/>
                    </a:ext>
                  </a:extLst>
                </a:gridCol>
                <a:gridCol w="5360585">
                  <a:extLst>
                    <a:ext uri="{9D8B030D-6E8A-4147-A177-3AD203B41FA5}">
                      <a16:colId xmlns:a16="http://schemas.microsoft.com/office/drawing/2014/main" val="20002"/>
                    </a:ext>
                  </a:extLst>
                </a:gridCol>
              </a:tblGrid>
              <a:tr h="830741">
                <a:tc>
                  <a:txBody>
                    <a:bodyPr/>
                    <a:lstStyle/>
                    <a:p>
                      <a:pPr algn="l">
                        <a:lnSpc>
                          <a:spcPts val="4200"/>
                        </a:lnSpc>
                        <a:defRPr/>
                      </a:pPr>
                      <a:r>
                        <a:rPr lang="en-US" sz="3000">
                          <a:solidFill>
                            <a:srgbClr val="1B1B1B"/>
                          </a:solidFill>
                          <a:latin typeface="Be Vietnam"/>
                        </a:rPr>
                        <a:t>1</a:t>
                      </a:r>
                      <a:endParaRPr lang="en-US" sz="1100"/>
                    </a:p>
                  </a:txBody>
                  <a:tcPr marL="95250" marR="95250" marT="95250" marB="9525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4200"/>
                        </a:lnSpc>
                        <a:defRPr/>
                      </a:pPr>
                      <a:r>
                        <a:rPr lang="en-US" sz="3000">
                          <a:solidFill>
                            <a:srgbClr val="1B1B1B"/>
                          </a:solidFill>
                          <a:latin typeface="Be Vietnam"/>
                        </a:rPr>
                        <a:t>2</a:t>
                      </a:r>
                      <a:endParaRPr lang="en-US" sz="1100"/>
                    </a:p>
                  </a:txBody>
                  <a:tcPr marL="95250" marR="95250" marT="95250" marB="9525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4200"/>
                        </a:lnSpc>
                        <a:defRPr/>
                      </a:pPr>
                      <a:r>
                        <a:rPr lang="en-US" sz="3000">
                          <a:solidFill>
                            <a:srgbClr val="1B1B1B"/>
                          </a:solidFill>
                          <a:latin typeface="Be Vietnam"/>
                        </a:rPr>
                        <a:t>3</a:t>
                      </a:r>
                      <a:endParaRPr lang="en-US" sz="1100"/>
                    </a:p>
                  </a:txBody>
                  <a:tcPr marL="95250" marR="95250" marT="95250" marB="9525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686050">
                <a:tc>
                  <a:txBody>
                    <a:bodyPr/>
                    <a:lstStyle/>
                    <a:p>
                      <a:pPr algn="l">
                        <a:lnSpc>
                          <a:spcPts val="3919"/>
                        </a:lnSpc>
                        <a:defRPr/>
                      </a:pPr>
                      <a:r>
                        <a:rPr lang="en-US" sz="2799">
                          <a:solidFill>
                            <a:srgbClr val="1B1B1B"/>
                          </a:solidFill>
                          <a:latin typeface="Helios Extended"/>
                        </a:rPr>
                        <a:t>For compiling the model, We used the Adam optimizer with a learning rate of 0.001</a:t>
                      </a:r>
                      <a:endParaRPr lang="en-US" sz="1100"/>
                    </a:p>
                  </a:txBody>
                  <a:tcPr marL="95250" marR="95250" marT="95250" marB="9525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3919"/>
                        </a:lnSpc>
                        <a:defRPr/>
                      </a:pPr>
                      <a:r>
                        <a:rPr lang="en-US" sz="2799">
                          <a:solidFill>
                            <a:srgbClr val="1B1B1B"/>
                          </a:solidFill>
                          <a:latin typeface="Helios Extended"/>
                        </a:rPr>
                        <a:t>Relu was utilized as the activation function for the first two dense layers, and Softmax was used for the final layer</a:t>
                      </a:r>
                      <a:endParaRPr lang="en-US" sz="1100"/>
                    </a:p>
                  </a:txBody>
                  <a:tcPr marL="95250" marR="95250" marT="95250" marB="9525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3919"/>
                        </a:lnSpc>
                        <a:defRPr/>
                      </a:pPr>
                      <a:r>
                        <a:rPr lang="en-US" sz="2799">
                          <a:solidFill>
                            <a:srgbClr val="1B1B1B"/>
                          </a:solidFill>
                          <a:latin typeface="Helios Extended"/>
                        </a:rPr>
                        <a:t>We utilized the EarlyStopping Method to train the data. </a:t>
                      </a:r>
                      <a:endParaRPr lang="en-US" sz="1100"/>
                    </a:p>
                  </a:txBody>
                  <a:tcPr marL="95250" marR="95250" marT="95250" marB="9525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704850">
                <a:tc>
                  <a:txBody>
                    <a:bodyPr/>
                    <a:lstStyle/>
                    <a:p>
                      <a:pPr algn="l">
                        <a:lnSpc>
                          <a:spcPts val="3919"/>
                        </a:lnSpc>
                        <a:defRPr/>
                      </a:pPr>
                      <a:endParaRPr lang="en-US" sz="1100"/>
                    </a:p>
                  </a:txBody>
                  <a:tcPr marL="95250" marR="95250" marT="95250" marB="9525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3919"/>
                        </a:lnSpc>
                        <a:defRPr/>
                      </a:pPr>
                      <a:endParaRPr lang="en-US" sz="1100"/>
                    </a:p>
                  </a:txBody>
                  <a:tcPr marL="95250" marR="95250" marT="95250" marB="9525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3919"/>
                        </a:lnSpc>
                        <a:defRPr/>
                      </a:pPr>
                      <a:endParaRPr lang="en-US" sz="1100"/>
                    </a:p>
                  </a:txBody>
                  <a:tcPr marL="95250" marR="95250" marT="95250" marB="9525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FE1"/>
        </a:solidFill>
        <a:effectLst/>
      </p:bgPr>
    </p:bg>
    <p:spTree>
      <p:nvGrpSpPr>
        <p:cNvPr id="1" name=""/>
        <p:cNvGrpSpPr/>
        <p:nvPr/>
      </p:nvGrpSpPr>
      <p:grpSpPr>
        <a:xfrm>
          <a:off x="0" y="0"/>
          <a:ext cx="0" cy="0"/>
          <a:chOff x="0" y="0"/>
          <a:chExt cx="0" cy="0"/>
        </a:xfrm>
      </p:grpSpPr>
      <p:sp>
        <p:nvSpPr>
          <p:cNvPr id="2" name="Freeform 2"/>
          <p:cNvSpPr/>
          <p:nvPr/>
        </p:nvSpPr>
        <p:spPr>
          <a:xfrm rot="434946">
            <a:off x="-1174484" y="5444832"/>
            <a:ext cx="12665229" cy="9447204"/>
          </a:xfrm>
          <a:custGeom>
            <a:avLst/>
            <a:gdLst/>
            <a:ahLst/>
            <a:cxnLst/>
            <a:rect l="l" t="t" r="r" b="b"/>
            <a:pathLst>
              <a:path w="12665229" h="9447204">
                <a:moveTo>
                  <a:pt x="0" y="0"/>
                </a:moveTo>
                <a:lnTo>
                  <a:pt x="12665229" y="0"/>
                </a:lnTo>
                <a:lnTo>
                  <a:pt x="12665229" y="9447204"/>
                </a:lnTo>
                <a:lnTo>
                  <a:pt x="0" y="94472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75557" y="2712977"/>
            <a:ext cx="7888660" cy="2474874"/>
          </a:xfrm>
          <a:custGeom>
            <a:avLst/>
            <a:gdLst/>
            <a:ahLst/>
            <a:cxnLst/>
            <a:rect l="l" t="t" r="r" b="b"/>
            <a:pathLst>
              <a:path w="7888660" h="2474874">
                <a:moveTo>
                  <a:pt x="0" y="0"/>
                </a:moveTo>
                <a:lnTo>
                  <a:pt x="7888660" y="0"/>
                </a:lnTo>
                <a:lnTo>
                  <a:pt x="7888660" y="2474874"/>
                </a:lnTo>
                <a:lnTo>
                  <a:pt x="0" y="2474874"/>
                </a:lnTo>
                <a:lnTo>
                  <a:pt x="0" y="0"/>
                </a:lnTo>
                <a:close/>
              </a:path>
            </a:pathLst>
          </a:custGeom>
          <a:blipFill>
            <a:blip r:embed="rId4"/>
            <a:stretch>
              <a:fillRect/>
            </a:stretch>
          </a:blipFill>
        </p:spPr>
      </p:sp>
      <p:sp>
        <p:nvSpPr>
          <p:cNvPr id="4" name="TextBox 4"/>
          <p:cNvSpPr txBox="1"/>
          <p:nvPr/>
        </p:nvSpPr>
        <p:spPr>
          <a:xfrm>
            <a:off x="375557" y="990600"/>
            <a:ext cx="7688849" cy="1466850"/>
          </a:xfrm>
          <a:prstGeom prst="rect">
            <a:avLst/>
          </a:prstGeom>
        </p:spPr>
        <p:txBody>
          <a:bodyPr lIns="0" tIns="0" rIns="0" bIns="0" rtlCol="0" anchor="t">
            <a:spAutoFit/>
          </a:bodyPr>
          <a:lstStyle/>
          <a:p>
            <a:pPr>
              <a:lnSpc>
                <a:spcPts val="5640"/>
              </a:lnSpc>
            </a:pPr>
            <a:r>
              <a:rPr lang="en-US" sz="4700">
                <a:solidFill>
                  <a:srgbClr val="1B512D"/>
                </a:solidFill>
                <a:latin typeface="Helios Extended Bold"/>
              </a:rPr>
              <a:t>MODEL EVALUATION/RESULT</a:t>
            </a:r>
          </a:p>
        </p:txBody>
      </p:sp>
      <p:sp>
        <p:nvSpPr>
          <p:cNvPr id="5" name="TextBox 5"/>
          <p:cNvSpPr txBox="1"/>
          <p:nvPr/>
        </p:nvSpPr>
        <p:spPr>
          <a:xfrm>
            <a:off x="9144000" y="933450"/>
            <a:ext cx="8115300" cy="608965"/>
          </a:xfrm>
          <a:prstGeom prst="rect">
            <a:avLst/>
          </a:prstGeom>
        </p:spPr>
        <p:txBody>
          <a:bodyPr lIns="0" tIns="0" rIns="0" bIns="0" rtlCol="0" anchor="t">
            <a:spAutoFit/>
          </a:bodyPr>
          <a:lstStyle/>
          <a:p>
            <a:pPr>
              <a:lnSpc>
                <a:spcPts val="4760"/>
              </a:lnSpc>
            </a:pPr>
            <a:r>
              <a:rPr lang="en-US" sz="3400">
                <a:solidFill>
                  <a:srgbClr val="1B512D"/>
                </a:solidFill>
                <a:latin typeface="Helios Extended"/>
              </a:rPr>
              <a:t>Confusion Matrix</a:t>
            </a:r>
          </a:p>
        </p:txBody>
      </p:sp>
      <p:sp>
        <p:nvSpPr>
          <p:cNvPr id="6" name="TextBox 6"/>
          <p:cNvSpPr txBox="1"/>
          <p:nvPr/>
        </p:nvSpPr>
        <p:spPr>
          <a:xfrm>
            <a:off x="9144000" y="2198756"/>
            <a:ext cx="8115300" cy="1209040"/>
          </a:xfrm>
          <a:prstGeom prst="rect">
            <a:avLst/>
          </a:prstGeom>
        </p:spPr>
        <p:txBody>
          <a:bodyPr lIns="0" tIns="0" rIns="0" bIns="0" rtlCol="0" anchor="t">
            <a:spAutoFit/>
          </a:bodyPr>
          <a:lstStyle/>
          <a:p>
            <a:pPr>
              <a:lnSpc>
                <a:spcPts val="4760"/>
              </a:lnSpc>
            </a:pPr>
            <a:r>
              <a:rPr lang="en-US" sz="3400">
                <a:solidFill>
                  <a:srgbClr val="1B512D"/>
                </a:solidFill>
                <a:latin typeface="Helios Extended"/>
              </a:rPr>
              <a:t>Accuracy, Precision, Recall, and F1-Score</a:t>
            </a:r>
          </a:p>
        </p:txBody>
      </p:sp>
      <p:sp>
        <p:nvSpPr>
          <p:cNvPr id="7" name="TextBox 7"/>
          <p:cNvSpPr txBox="1"/>
          <p:nvPr/>
        </p:nvSpPr>
        <p:spPr>
          <a:xfrm>
            <a:off x="9144000" y="4065020"/>
            <a:ext cx="8115300" cy="1809115"/>
          </a:xfrm>
          <a:prstGeom prst="rect">
            <a:avLst/>
          </a:prstGeom>
        </p:spPr>
        <p:txBody>
          <a:bodyPr lIns="0" tIns="0" rIns="0" bIns="0" rtlCol="0" anchor="t">
            <a:spAutoFit/>
          </a:bodyPr>
          <a:lstStyle/>
          <a:p>
            <a:pPr>
              <a:lnSpc>
                <a:spcPts val="4760"/>
              </a:lnSpc>
            </a:pPr>
            <a:r>
              <a:rPr lang="en-US" sz="3400">
                <a:solidFill>
                  <a:srgbClr val="1B512D"/>
                </a:solidFill>
                <a:latin typeface="Helios Extended"/>
              </a:rPr>
              <a:t>Analyzing Loss and Accuracy Trends</a:t>
            </a:r>
          </a:p>
          <a:p>
            <a:pPr>
              <a:lnSpc>
                <a:spcPts val="4760"/>
              </a:lnSpc>
            </a:pPr>
            <a:endParaRPr lang="en-US" sz="3400">
              <a:solidFill>
                <a:srgbClr val="1B512D"/>
              </a:solidFill>
              <a:latin typeface="Helios Extended"/>
            </a:endParaRPr>
          </a:p>
        </p:txBody>
      </p:sp>
      <p:sp>
        <p:nvSpPr>
          <p:cNvPr id="8" name="Freeform 8"/>
          <p:cNvSpPr/>
          <p:nvPr/>
        </p:nvSpPr>
        <p:spPr>
          <a:xfrm>
            <a:off x="9744038" y="5842814"/>
            <a:ext cx="6009238" cy="4114800"/>
          </a:xfrm>
          <a:custGeom>
            <a:avLst/>
            <a:gdLst/>
            <a:ahLst/>
            <a:cxnLst/>
            <a:rect l="l" t="t" r="r" b="b"/>
            <a:pathLst>
              <a:path w="6009238" h="4114800">
                <a:moveTo>
                  <a:pt x="0" y="0"/>
                </a:moveTo>
                <a:lnTo>
                  <a:pt x="6009237" y="0"/>
                </a:lnTo>
                <a:lnTo>
                  <a:pt x="6009237" y="4114800"/>
                </a:lnTo>
                <a:lnTo>
                  <a:pt x="0" y="4114800"/>
                </a:lnTo>
                <a:lnTo>
                  <a:pt x="0" y="0"/>
                </a:lnTo>
                <a:close/>
              </a:path>
            </a:pathLst>
          </a:custGeom>
          <a:blipFill>
            <a:blip r:embed="rId5"/>
            <a:stretch>
              <a:fillRect/>
            </a:stretch>
          </a:blipFill>
        </p:spPr>
      </p:sp>
      <p:sp>
        <p:nvSpPr>
          <p:cNvPr id="9" name="TextBox 9"/>
          <p:cNvSpPr txBox="1"/>
          <p:nvPr/>
        </p:nvSpPr>
        <p:spPr>
          <a:xfrm>
            <a:off x="9938403" y="9718219"/>
            <a:ext cx="5620507" cy="4502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1B1B1B"/>
                </a:solidFill>
                <a:latin typeface="Be Vietnam"/>
              </a:rPr>
              <a:t>TEST ACCURACY</a:t>
            </a:r>
          </a:p>
        </p:txBody>
      </p:sp>
      <p:sp>
        <p:nvSpPr>
          <p:cNvPr id="10" name="Freeform 10"/>
          <p:cNvSpPr/>
          <p:nvPr/>
        </p:nvSpPr>
        <p:spPr>
          <a:xfrm>
            <a:off x="1690550" y="5443378"/>
            <a:ext cx="4990916" cy="4231429"/>
          </a:xfrm>
          <a:custGeom>
            <a:avLst/>
            <a:gdLst/>
            <a:ahLst/>
            <a:cxnLst/>
            <a:rect l="l" t="t" r="r" b="b"/>
            <a:pathLst>
              <a:path w="4990916" h="4231429">
                <a:moveTo>
                  <a:pt x="0" y="0"/>
                </a:moveTo>
                <a:lnTo>
                  <a:pt x="4990916" y="0"/>
                </a:lnTo>
                <a:lnTo>
                  <a:pt x="4990916" y="4231429"/>
                </a:lnTo>
                <a:lnTo>
                  <a:pt x="0" y="4231429"/>
                </a:lnTo>
                <a:lnTo>
                  <a:pt x="0" y="0"/>
                </a:lnTo>
                <a:close/>
              </a:path>
            </a:pathLst>
          </a:custGeom>
          <a:blipFill>
            <a:blip r:embed="rId6"/>
            <a:stretch>
              <a:fillRect/>
            </a:stretch>
          </a:blipFill>
        </p:spPr>
      </p:sp>
      <p:sp>
        <p:nvSpPr>
          <p:cNvPr id="11" name="TextBox 11"/>
          <p:cNvSpPr txBox="1"/>
          <p:nvPr/>
        </p:nvSpPr>
        <p:spPr>
          <a:xfrm>
            <a:off x="1375755" y="9646232"/>
            <a:ext cx="5620507" cy="4502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1B1B1B"/>
                </a:solidFill>
                <a:latin typeface="Be Vietnam"/>
              </a:rPr>
              <a:t>CONFUSION MATRIX</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FE1"/>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5929650" cy="7638063"/>
          </a:xfrm>
          <a:custGeom>
            <a:avLst/>
            <a:gdLst/>
            <a:ahLst/>
            <a:cxnLst/>
            <a:rect l="l" t="t" r="r" b="b"/>
            <a:pathLst>
              <a:path w="15929650" h="7638063">
                <a:moveTo>
                  <a:pt x="0" y="0"/>
                </a:moveTo>
                <a:lnTo>
                  <a:pt x="15929650" y="0"/>
                </a:lnTo>
                <a:lnTo>
                  <a:pt x="15929650" y="7638063"/>
                </a:lnTo>
                <a:lnTo>
                  <a:pt x="0" y="7638063"/>
                </a:lnTo>
                <a:lnTo>
                  <a:pt x="0" y="0"/>
                </a:lnTo>
                <a:close/>
              </a:path>
            </a:pathLst>
          </a:custGeom>
          <a:blipFill>
            <a:blip r:embed="rId2"/>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grpSp>
        <p:nvGrpSpPr>
          <p:cNvPr id="2" name="Group 2"/>
          <p:cNvGrpSpPr/>
          <p:nvPr/>
        </p:nvGrpSpPr>
        <p:grpSpPr>
          <a:xfrm>
            <a:off x="558468" y="193135"/>
            <a:ext cx="17171063" cy="9533251"/>
            <a:chOff x="0" y="0"/>
            <a:chExt cx="22894751" cy="12711001"/>
          </a:xfrm>
        </p:grpSpPr>
        <p:sp>
          <p:nvSpPr>
            <p:cNvPr id="3" name="TextBox 3"/>
            <p:cNvSpPr txBox="1"/>
            <p:nvPr/>
          </p:nvSpPr>
          <p:spPr>
            <a:xfrm>
              <a:off x="0" y="-47625"/>
              <a:ext cx="22894751" cy="1762125"/>
            </a:xfrm>
            <a:prstGeom prst="rect">
              <a:avLst/>
            </a:prstGeom>
          </p:spPr>
          <p:txBody>
            <a:bodyPr lIns="0" tIns="0" rIns="0" bIns="0" rtlCol="0" anchor="t">
              <a:spAutoFit/>
            </a:bodyPr>
            <a:lstStyle/>
            <a:p>
              <a:pPr>
                <a:lnSpc>
                  <a:spcPts val="10199"/>
                </a:lnSpc>
              </a:pPr>
              <a:r>
                <a:rPr lang="en-US" sz="8499">
                  <a:solidFill>
                    <a:srgbClr val="CAEB31"/>
                  </a:solidFill>
                  <a:latin typeface="Helios Extended"/>
                </a:rPr>
                <a:t>CONCLUSION</a:t>
              </a:r>
            </a:p>
          </p:txBody>
        </p:sp>
        <p:sp>
          <p:nvSpPr>
            <p:cNvPr id="4" name="TextBox 4"/>
            <p:cNvSpPr txBox="1"/>
            <p:nvPr/>
          </p:nvSpPr>
          <p:spPr>
            <a:xfrm>
              <a:off x="0" y="2090626"/>
              <a:ext cx="22894751" cy="10620375"/>
            </a:xfrm>
            <a:prstGeom prst="rect">
              <a:avLst/>
            </a:prstGeom>
          </p:spPr>
          <p:txBody>
            <a:bodyPr lIns="0" tIns="0" rIns="0" bIns="0" rtlCol="0" anchor="t">
              <a:spAutoFit/>
            </a:bodyPr>
            <a:lstStyle/>
            <a:p>
              <a:pPr algn="just">
                <a:lnSpc>
                  <a:spcPts val="4200"/>
                </a:lnSpc>
              </a:pPr>
              <a:r>
                <a:rPr lang="en-US" sz="3000">
                  <a:solidFill>
                    <a:srgbClr val="F4F4F4"/>
                  </a:solidFill>
                  <a:latin typeface="Be Vietnam"/>
                </a:rPr>
                <a:t>We successfully demonstrated the effectiveness of Convolutional Neural Networks in classifying skin cancer images. We tailored the model architecture for image-based classification, showing promising results in identifying various skin cancer types. Employing data augmentation was a pivotal decision. It helped us address the challenge of an imbalanced dataset and enhanced the model's ability to generalize by training it on a more varied set of images. Through rigorous evaluation, including the use of a confusion matrix and K-fold cross-validation, the model exhibited reliable performance. The key metrics - accuracy, precision, recall, and F1-score - indicated a high level of correctness in predictions.</a:t>
              </a:r>
            </a:p>
            <a:p>
              <a:pPr algn="just">
                <a:lnSpc>
                  <a:spcPts val="4200"/>
                </a:lnSpc>
              </a:pPr>
              <a:endParaRPr lang="en-US" sz="3000">
                <a:solidFill>
                  <a:srgbClr val="F4F4F4"/>
                </a:solidFill>
                <a:latin typeface="Be Vietnam"/>
              </a:endParaRPr>
            </a:p>
            <a:p>
              <a:pPr algn="just">
                <a:lnSpc>
                  <a:spcPts val="4200"/>
                </a:lnSpc>
              </a:pPr>
              <a:r>
                <a:rPr lang="en-US" sz="3000">
                  <a:solidFill>
                    <a:srgbClr val="F4F4F4"/>
                  </a:solidFill>
                  <a:latin typeface="Be Vietnam"/>
                </a:rPr>
                <a:t>Areas for Future Improvement: While the model performed well, there's always room for improvement. Future work could explore deeper architectures, more sophisticated data augmentation techniques, or even the incorporation of additional data sources to further enhance the model's accuracy and generalizability.</a:t>
              </a:r>
            </a:p>
            <a:p>
              <a:pPr algn="just">
                <a:lnSpc>
                  <a:spcPts val="4200"/>
                </a:lnSpc>
              </a:pPr>
              <a:endParaRPr lang="en-US" sz="3000">
                <a:solidFill>
                  <a:srgbClr val="F4F4F4"/>
                </a:solidFill>
                <a:latin typeface="Be Vietnam"/>
              </a:endParaRPr>
            </a:p>
            <a:p>
              <a:pPr marL="0" lvl="0" indent="0" algn="just">
                <a:lnSpc>
                  <a:spcPts val="4199"/>
                </a:lnSpc>
                <a:spcBef>
                  <a:spcPct val="0"/>
                </a:spcBef>
              </a:pPr>
              <a:endParaRPr lang="en-US" sz="3000">
                <a:solidFill>
                  <a:srgbClr val="F4F4F4"/>
                </a:solidFill>
                <a:latin typeface="Be Vietnam"/>
              </a:endParaRPr>
            </a:p>
          </p:txBody>
        </p:sp>
      </p:grpSp>
      <p:sp>
        <p:nvSpPr>
          <p:cNvPr id="5" name="Freeform 5"/>
          <p:cNvSpPr/>
          <p:nvPr/>
        </p:nvSpPr>
        <p:spPr>
          <a:xfrm rot="-570786">
            <a:off x="10611470" y="8743819"/>
            <a:ext cx="8827407" cy="7392005"/>
          </a:xfrm>
          <a:custGeom>
            <a:avLst/>
            <a:gdLst/>
            <a:ahLst/>
            <a:cxnLst/>
            <a:rect l="l" t="t" r="r" b="b"/>
            <a:pathLst>
              <a:path w="8827407" h="7392005">
                <a:moveTo>
                  <a:pt x="0" y="0"/>
                </a:moveTo>
                <a:lnTo>
                  <a:pt x="8827407" y="0"/>
                </a:lnTo>
                <a:lnTo>
                  <a:pt x="8827407" y="7392005"/>
                </a:lnTo>
                <a:lnTo>
                  <a:pt x="0" y="73920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7346578" y="3998041"/>
            <a:ext cx="2007102" cy="1703970"/>
          </a:xfrm>
          <a:custGeom>
            <a:avLst/>
            <a:gdLst/>
            <a:ahLst/>
            <a:cxnLst/>
            <a:rect l="l" t="t" r="r" b="b"/>
            <a:pathLst>
              <a:path w="2007102" h="1703970">
                <a:moveTo>
                  <a:pt x="0" y="0"/>
                </a:moveTo>
                <a:lnTo>
                  <a:pt x="2007102" y="0"/>
                </a:lnTo>
                <a:lnTo>
                  <a:pt x="2007102" y="1703970"/>
                </a:lnTo>
                <a:lnTo>
                  <a:pt x="0" y="17039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438221" y="1319373"/>
            <a:ext cx="2011615" cy="1703970"/>
          </a:xfrm>
          <a:custGeom>
            <a:avLst/>
            <a:gdLst/>
            <a:ahLst/>
            <a:cxnLst/>
            <a:rect l="l" t="t" r="r" b="b"/>
            <a:pathLst>
              <a:path w="2011615" h="1703970">
                <a:moveTo>
                  <a:pt x="0" y="0"/>
                </a:moveTo>
                <a:lnTo>
                  <a:pt x="2011615" y="0"/>
                </a:lnTo>
                <a:lnTo>
                  <a:pt x="2011615" y="1703970"/>
                </a:lnTo>
                <a:lnTo>
                  <a:pt x="0" y="17039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062180" y="3998041"/>
            <a:ext cx="1841410" cy="1703970"/>
          </a:xfrm>
          <a:custGeom>
            <a:avLst/>
            <a:gdLst/>
            <a:ahLst/>
            <a:cxnLst/>
            <a:rect l="l" t="t" r="r" b="b"/>
            <a:pathLst>
              <a:path w="1841410" h="1703970">
                <a:moveTo>
                  <a:pt x="0" y="0"/>
                </a:moveTo>
                <a:lnTo>
                  <a:pt x="1841410" y="0"/>
                </a:lnTo>
                <a:lnTo>
                  <a:pt x="1841410" y="1703970"/>
                </a:lnTo>
                <a:lnTo>
                  <a:pt x="0" y="17039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899150" y="1319373"/>
            <a:ext cx="3029280" cy="1669850"/>
          </a:xfrm>
          <a:custGeom>
            <a:avLst/>
            <a:gdLst/>
            <a:ahLst/>
            <a:cxnLst/>
            <a:rect l="l" t="t" r="r" b="b"/>
            <a:pathLst>
              <a:path w="3029280" h="1669850">
                <a:moveTo>
                  <a:pt x="0" y="0"/>
                </a:moveTo>
                <a:lnTo>
                  <a:pt x="3029280" y="0"/>
                </a:lnTo>
                <a:lnTo>
                  <a:pt x="3029280" y="1669850"/>
                </a:lnTo>
                <a:lnTo>
                  <a:pt x="0" y="16698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0195512" y="1285253"/>
            <a:ext cx="2034852" cy="1703970"/>
          </a:xfrm>
          <a:custGeom>
            <a:avLst/>
            <a:gdLst/>
            <a:ahLst/>
            <a:cxnLst/>
            <a:rect l="l" t="t" r="r" b="b"/>
            <a:pathLst>
              <a:path w="2034852" h="1703970">
                <a:moveTo>
                  <a:pt x="0" y="0"/>
                </a:moveTo>
                <a:lnTo>
                  <a:pt x="2034852" y="0"/>
                </a:lnTo>
                <a:lnTo>
                  <a:pt x="2034852" y="1703970"/>
                </a:lnTo>
                <a:lnTo>
                  <a:pt x="0" y="17039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7346578" y="6433863"/>
            <a:ext cx="5114040" cy="2702574"/>
          </a:xfrm>
          <a:custGeom>
            <a:avLst/>
            <a:gdLst/>
            <a:ahLst/>
            <a:cxnLst/>
            <a:rect l="l" t="t" r="r" b="b"/>
            <a:pathLst>
              <a:path w="5114040" h="2702574">
                <a:moveTo>
                  <a:pt x="0" y="0"/>
                </a:moveTo>
                <a:lnTo>
                  <a:pt x="5114040" y="0"/>
                </a:lnTo>
                <a:lnTo>
                  <a:pt x="5114040" y="2702573"/>
                </a:lnTo>
                <a:lnTo>
                  <a:pt x="0" y="27025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rot="-5400000">
            <a:off x="13210575" y="6054526"/>
            <a:ext cx="3249196" cy="3556521"/>
          </a:xfrm>
          <a:custGeom>
            <a:avLst/>
            <a:gdLst/>
            <a:ahLst/>
            <a:cxnLst/>
            <a:rect l="l" t="t" r="r" b="b"/>
            <a:pathLst>
              <a:path w="3249196" h="3556521">
                <a:moveTo>
                  <a:pt x="0" y="0"/>
                </a:moveTo>
                <a:lnTo>
                  <a:pt x="3249196" y="0"/>
                </a:lnTo>
                <a:lnTo>
                  <a:pt x="3249196" y="3556521"/>
                </a:lnTo>
                <a:lnTo>
                  <a:pt x="0" y="355652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4719236" y="3998041"/>
            <a:ext cx="2284398" cy="1703970"/>
          </a:xfrm>
          <a:custGeom>
            <a:avLst/>
            <a:gdLst/>
            <a:ahLst/>
            <a:cxnLst/>
            <a:rect l="l" t="t" r="r" b="b"/>
            <a:pathLst>
              <a:path w="2284398" h="1703970">
                <a:moveTo>
                  <a:pt x="0" y="0"/>
                </a:moveTo>
                <a:lnTo>
                  <a:pt x="2284398" y="0"/>
                </a:lnTo>
                <a:lnTo>
                  <a:pt x="2284398" y="1703970"/>
                </a:lnTo>
                <a:lnTo>
                  <a:pt x="0" y="170397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12570944" y="3998041"/>
            <a:ext cx="1475478" cy="1703970"/>
          </a:xfrm>
          <a:custGeom>
            <a:avLst/>
            <a:gdLst/>
            <a:ahLst/>
            <a:cxnLst/>
            <a:rect l="l" t="t" r="r" b="b"/>
            <a:pathLst>
              <a:path w="1475478" h="1703970">
                <a:moveTo>
                  <a:pt x="0" y="0"/>
                </a:moveTo>
                <a:lnTo>
                  <a:pt x="1475478" y="0"/>
                </a:lnTo>
                <a:lnTo>
                  <a:pt x="1475478" y="1703970"/>
                </a:lnTo>
                <a:lnTo>
                  <a:pt x="0" y="170397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14291456" y="1028700"/>
            <a:ext cx="3314547" cy="2217076"/>
          </a:xfrm>
          <a:custGeom>
            <a:avLst/>
            <a:gdLst/>
            <a:ahLst/>
            <a:cxnLst/>
            <a:rect l="l" t="t" r="r" b="b"/>
            <a:pathLst>
              <a:path w="3314547" h="2217076">
                <a:moveTo>
                  <a:pt x="0" y="0"/>
                </a:moveTo>
                <a:lnTo>
                  <a:pt x="3314547" y="0"/>
                </a:lnTo>
                <a:lnTo>
                  <a:pt x="3314547" y="2217076"/>
                </a:lnTo>
                <a:lnTo>
                  <a:pt x="0" y="221707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2" name="TextBox 12"/>
          <p:cNvSpPr txBox="1"/>
          <p:nvPr/>
        </p:nvSpPr>
        <p:spPr>
          <a:xfrm>
            <a:off x="809378" y="3614463"/>
            <a:ext cx="5870450" cy="2819400"/>
          </a:xfrm>
          <a:prstGeom prst="rect">
            <a:avLst/>
          </a:prstGeom>
        </p:spPr>
        <p:txBody>
          <a:bodyPr lIns="0" tIns="0" rIns="0" bIns="0" rtlCol="0" anchor="t">
            <a:spAutoFit/>
          </a:bodyPr>
          <a:lstStyle/>
          <a:p>
            <a:pPr>
              <a:lnSpc>
                <a:spcPts val="10919"/>
              </a:lnSpc>
            </a:pPr>
            <a:r>
              <a:rPr lang="en-US" sz="9099">
                <a:solidFill>
                  <a:srgbClr val="1B512D"/>
                </a:solidFill>
                <a:latin typeface="Helios Extended Bold"/>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rot="-10800000">
            <a:off x="10489798" y="-1316481"/>
            <a:ext cx="14328164" cy="12136897"/>
          </a:xfrm>
          <a:custGeom>
            <a:avLst/>
            <a:gdLst/>
            <a:ahLst/>
            <a:cxnLst/>
            <a:rect l="l" t="t" r="r" b="b"/>
            <a:pathLst>
              <a:path w="14328164" h="12136897">
                <a:moveTo>
                  <a:pt x="0" y="0"/>
                </a:moveTo>
                <a:lnTo>
                  <a:pt x="14328163" y="0"/>
                </a:lnTo>
                <a:lnTo>
                  <a:pt x="14328163" y="12136898"/>
                </a:lnTo>
                <a:lnTo>
                  <a:pt x="0" y="121368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63801" y="531999"/>
            <a:ext cx="17560398" cy="8694236"/>
            <a:chOff x="0" y="0"/>
            <a:chExt cx="23413864" cy="11592315"/>
          </a:xfrm>
        </p:grpSpPr>
        <p:sp>
          <p:nvSpPr>
            <p:cNvPr id="4" name="TextBox 4"/>
            <p:cNvSpPr txBox="1"/>
            <p:nvPr/>
          </p:nvSpPr>
          <p:spPr>
            <a:xfrm>
              <a:off x="0" y="-47625"/>
              <a:ext cx="23413864" cy="1778129"/>
            </a:xfrm>
            <a:prstGeom prst="rect">
              <a:avLst/>
            </a:prstGeom>
          </p:spPr>
          <p:txBody>
            <a:bodyPr lIns="0" tIns="0" rIns="0" bIns="0" rtlCol="0" anchor="t">
              <a:spAutoFit/>
            </a:bodyPr>
            <a:lstStyle/>
            <a:p>
              <a:pPr>
                <a:lnSpc>
                  <a:spcPts val="10295"/>
                </a:lnSpc>
              </a:pPr>
              <a:r>
                <a:rPr lang="en-US" sz="8579">
                  <a:solidFill>
                    <a:srgbClr val="1B512D"/>
                  </a:solidFill>
                  <a:latin typeface="Helios Extended"/>
                </a:rPr>
                <a:t>INTRODUCTION</a:t>
              </a:r>
            </a:p>
          </p:txBody>
        </p:sp>
        <p:sp>
          <p:nvSpPr>
            <p:cNvPr id="5" name="TextBox 5"/>
            <p:cNvSpPr txBox="1"/>
            <p:nvPr/>
          </p:nvSpPr>
          <p:spPr>
            <a:xfrm>
              <a:off x="0" y="2315335"/>
              <a:ext cx="23413864" cy="9276980"/>
            </a:xfrm>
            <a:prstGeom prst="rect">
              <a:avLst/>
            </a:prstGeom>
          </p:spPr>
          <p:txBody>
            <a:bodyPr lIns="0" tIns="0" rIns="0" bIns="0" rtlCol="0" anchor="t">
              <a:spAutoFit/>
            </a:bodyPr>
            <a:lstStyle/>
            <a:p>
              <a:pPr marL="653746" lvl="1" indent="-326873">
                <a:lnSpc>
                  <a:spcPts val="4239"/>
                </a:lnSpc>
                <a:buFont typeface="Arial"/>
                <a:buChar char="•"/>
              </a:pPr>
              <a:r>
                <a:rPr lang="en-US" sz="3028" dirty="0">
                  <a:solidFill>
                    <a:srgbClr val="1B1B1B"/>
                  </a:solidFill>
                  <a:latin typeface="Be Vietnam"/>
                </a:rPr>
                <a:t>Skin cancer is one of the most frequent cancers not only in the United States but also worldwide, with about 10,000 people diagnosed with it in the United States every day. Despite the fact that the number of Melanoma deaths is expected to rise by 22% in the coming year, early identification of the disease can lead to a 99% survival rate. </a:t>
              </a:r>
            </a:p>
            <a:p>
              <a:pPr marL="653746" lvl="1" indent="-326873">
                <a:lnSpc>
                  <a:spcPts val="4239"/>
                </a:lnSpc>
                <a:buFont typeface="Arial"/>
                <a:buChar char="•"/>
              </a:pPr>
              <a:endParaRPr lang="en-US" sz="3028" dirty="0">
                <a:solidFill>
                  <a:srgbClr val="1B1B1B"/>
                </a:solidFill>
                <a:latin typeface="Be Vietnam"/>
              </a:endParaRPr>
            </a:p>
            <a:p>
              <a:pPr marL="653746" lvl="1" indent="-326873">
                <a:lnSpc>
                  <a:spcPts val="4239"/>
                </a:lnSpc>
                <a:buFont typeface="Arial"/>
                <a:buChar char="•"/>
              </a:pPr>
              <a:r>
                <a:rPr lang="en-US" sz="3028" dirty="0">
                  <a:solidFill>
                    <a:srgbClr val="1B1B1B"/>
                  </a:solidFill>
                  <a:latin typeface="Be Vietnam"/>
                </a:rPr>
                <a:t>Early detection of skin cancer is critical and can prevent further spread in some cases, such as melanoma and focal cell carcinoma. In any case, there are several factors that have a negative impact on detection accuracy. In recent years, the use of image processing and computer vision in healthcare and medical applications has increased significantly. </a:t>
              </a:r>
            </a:p>
            <a:p>
              <a:pPr>
                <a:lnSpc>
                  <a:spcPts val="4239"/>
                </a:lnSpc>
              </a:pPr>
              <a:endParaRPr lang="en-US" sz="3028" dirty="0">
                <a:solidFill>
                  <a:srgbClr val="1B1B1B"/>
                </a:solidFill>
                <a:latin typeface="Be Vietnam"/>
              </a:endParaRPr>
            </a:p>
            <a:p>
              <a:pPr marL="653746" lvl="1" indent="-326873">
                <a:lnSpc>
                  <a:spcPts val="4239"/>
                </a:lnSpc>
                <a:buFont typeface="Arial"/>
                <a:buChar char="•"/>
              </a:pPr>
              <a:r>
                <a:rPr lang="en-US" sz="3028" dirty="0">
                  <a:solidFill>
                    <a:srgbClr val="1B1B1B"/>
                  </a:solidFill>
                  <a:latin typeface="Be Vietnam"/>
                </a:rPr>
                <a:t>In this project, we use deep learning techniques to detect and categorize cancer based on </a:t>
              </a:r>
              <a:r>
                <a:rPr lang="en-US" sz="3028" dirty="0" err="1">
                  <a:solidFill>
                    <a:srgbClr val="1B1B1B"/>
                  </a:solidFill>
                  <a:latin typeface="Be Vietnam"/>
                </a:rPr>
                <a:t>dermatoscopic</a:t>
              </a:r>
              <a:r>
                <a:rPr lang="en-US" sz="3028" dirty="0">
                  <a:solidFill>
                    <a:srgbClr val="1B1B1B"/>
                  </a:solidFill>
                  <a:latin typeface="Be Vietnam"/>
                </a:rPr>
                <a:t> images of pigmented lesions. </a:t>
              </a:r>
            </a:p>
            <a:p>
              <a:pPr algn="l">
                <a:lnSpc>
                  <a:spcPts val="4239"/>
                </a:lnSpc>
              </a:pPr>
              <a:endParaRPr lang="en-US" sz="3028" dirty="0">
                <a:solidFill>
                  <a:srgbClr val="1B1B1B"/>
                </a:solidFill>
                <a:latin typeface="Be Vietnam"/>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946415539"/>
              </p:ext>
            </p:extLst>
          </p:nvPr>
        </p:nvGraphicFramePr>
        <p:xfrm>
          <a:off x="1657145" y="3495675"/>
          <a:ext cx="15602154" cy="2939371"/>
        </p:xfrm>
        <a:graphic>
          <a:graphicData uri="http://schemas.openxmlformats.org/drawingml/2006/table">
            <a:tbl>
              <a:tblPr/>
              <a:tblGrid>
                <a:gridCol w="7173516">
                  <a:extLst>
                    <a:ext uri="{9D8B030D-6E8A-4147-A177-3AD203B41FA5}">
                      <a16:colId xmlns:a16="http://schemas.microsoft.com/office/drawing/2014/main" val="20000"/>
                    </a:ext>
                  </a:extLst>
                </a:gridCol>
                <a:gridCol w="8428638">
                  <a:extLst>
                    <a:ext uri="{9D8B030D-6E8A-4147-A177-3AD203B41FA5}">
                      <a16:colId xmlns:a16="http://schemas.microsoft.com/office/drawing/2014/main" val="20001"/>
                    </a:ext>
                  </a:extLst>
                </a:gridCol>
              </a:tblGrid>
              <a:tr h="990600">
                <a:tc>
                  <a:txBody>
                    <a:bodyPr/>
                    <a:lstStyle/>
                    <a:p>
                      <a:pPr algn="l">
                        <a:lnSpc>
                          <a:spcPts val="3499"/>
                        </a:lnSpc>
                        <a:defRPr/>
                      </a:pPr>
                      <a:r>
                        <a:rPr lang="en-US" sz="2499" dirty="0">
                          <a:solidFill>
                            <a:srgbClr val="CAEB31"/>
                          </a:solidFill>
                          <a:latin typeface="Helios Extended Bold"/>
                        </a:rPr>
                        <a:t>PYTHON</a:t>
                      </a:r>
                      <a:endParaRPr lang="en-US" sz="1100" dirty="0"/>
                    </a:p>
                  </a:txBody>
                  <a:tcPr marL="48416" marR="48416" marT="48416" marB="48416">
                    <a:lnL w="0" cap="flat" cmpd="sng" algn="ctr">
                      <a:solidFill>
                        <a:srgbClr val="D9F503"/>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D9F503"/>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3499"/>
                        </a:lnSpc>
                        <a:defRPr/>
                      </a:pPr>
                      <a:r>
                        <a:rPr lang="en-US" sz="2499" dirty="0">
                          <a:solidFill>
                            <a:srgbClr val="CAEB31"/>
                          </a:solidFill>
                          <a:latin typeface="Helios Extended Bold"/>
                        </a:rPr>
                        <a:t>COMPUTER SPEC - </a:t>
                      </a:r>
                      <a:endParaRPr lang="en-US" sz="1100" dirty="0"/>
                    </a:p>
                    <a:p>
                      <a:pPr>
                        <a:lnSpc>
                          <a:spcPts val="3499"/>
                        </a:lnSpc>
                      </a:pPr>
                      <a:r>
                        <a:rPr lang="en-US" sz="2499" dirty="0">
                          <a:solidFill>
                            <a:srgbClr val="FEFEFE"/>
                          </a:solidFill>
                          <a:latin typeface="Helios Extended"/>
                        </a:rPr>
                        <a:t>GOOGLE COLAB</a:t>
                      </a:r>
                    </a:p>
                  </a:txBody>
                  <a:tcPr marL="48416" marR="48416" marT="48416" marB="48416">
                    <a:lnL w="0" cap="flat" cmpd="sng" algn="ctr">
                      <a:solidFill>
                        <a:srgbClr val="000000"/>
                      </a:solidFill>
                      <a:prstDash val="solid"/>
                      <a:round/>
                      <a:headEnd type="none" w="med" len="med"/>
                      <a:tailEnd type="none" w="med" len="med"/>
                    </a:lnL>
                    <a:lnR w="0" cap="flat" cmpd="sng" algn="ctr">
                      <a:solidFill>
                        <a:srgbClr val="D9F503"/>
                      </a:solidFill>
                      <a:prstDash val="solid"/>
                      <a:round/>
                      <a:headEnd type="none" w="med" len="med"/>
                      <a:tailEnd type="none" w="med" len="med"/>
                    </a:lnR>
                    <a:lnT w="0" cap="flat" cmpd="sng" algn="ctr">
                      <a:solidFill>
                        <a:srgbClr val="D9F503"/>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948771">
                <a:tc>
                  <a:txBody>
                    <a:bodyPr/>
                    <a:lstStyle/>
                    <a:p>
                      <a:pPr algn="l">
                        <a:lnSpc>
                          <a:spcPts val="3499"/>
                        </a:lnSpc>
                        <a:defRPr/>
                      </a:pPr>
                      <a:r>
                        <a:rPr lang="en-US" sz="2499" dirty="0">
                          <a:solidFill>
                            <a:srgbClr val="CAEB31"/>
                          </a:solidFill>
                          <a:latin typeface="Helios Extended Bold"/>
                        </a:rPr>
                        <a:t>PACKAGES</a:t>
                      </a:r>
                      <a:endParaRPr lang="en-US" sz="1100" dirty="0"/>
                    </a:p>
                    <a:p>
                      <a:pPr>
                        <a:lnSpc>
                          <a:spcPts val="3499"/>
                        </a:lnSpc>
                      </a:pPr>
                      <a:r>
                        <a:rPr lang="en-US" sz="2499" dirty="0">
                          <a:solidFill>
                            <a:srgbClr val="F4F4F4"/>
                          </a:solidFill>
                          <a:latin typeface="Helios Extended"/>
                        </a:rPr>
                        <a:t>NUMPY, PANDAS, MATPLOTLIB TENSORFLOW, SCIKIT LEARN.</a:t>
                      </a:r>
                    </a:p>
                  </a:txBody>
                  <a:tcPr marL="48416" marR="48416" marT="48416" marB="48416">
                    <a:lnL w="0" cap="flat" cmpd="sng" algn="ctr">
                      <a:solidFill>
                        <a:srgbClr val="D9F503"/>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3499"/>
                        </a:lnSpc>
                        <a:defRPr/>
                      </a:pPr>
                      <a:endParaRPr lang="en-US" sz="1100" dirty="0"/>
                    </a:p>
                  </a:txBody>
                  <a:tcPr marL="48416" marR="48416" marT="48416" marB="48416">
                    <a:lnL w="0" cap="flat" cmpd="sng" algn="ctr">
                      <a:solidFill>
                        <a:srgbClr val="000000"/>
                      </a:solidFill>
                      <a:prstDash val="solid"/>
                      <a:round/>
                      <a:headEnd type="none" w="med" len="med"/>
                      <a:tailEnd type="none" w="med" len="med"/>
                    </a:lnL>
                    <a:lnR w="0" cap="flat" cmpd="sng" algn="ctr">
                      <a:solidFill>
                        <a:srgbClr val="D9F503"/>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Box 3"/>
          <p:cNvSpPr txBox="1"/>
          <p:nvPr/>
        </p:nvSpPr>
        <p:spPr>
          <a:xfrm>
            <a:off x="1028700" y="981075"/>
            <a:ext cx="12379774" cy="962025"/>
          </a:xfrm>
          <a:prstGeom prst="rect">
            <a:avLst/>
          </a:prstGeom>
        </p:spPr>
        <p:txBody>
          <a:bodyPr lIns="0" tIns="0" rIns="0" bIns="0" rtlCol="0" anchor="t">
            <a:spAutoFit/>
          </a:bodyPr>
          <a:lstStyle/>
          <a:p>
            <a:pPr>
              <a:lnSpc>
                <a:spcPts val="7200"/>
              </a:lnSpc>
            </a:pPr>
            <a:r>
              <a:rPr lang="en-US" sz="6000">
                <a:solidFill>
                  <a:srgbClr val="CAEB31"/>
                </a:solidFill>
                <a:latin typeface="Helios Extended"/>
              </a:rPr>
              <a:t>TOOLS AND TECHNIQUES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rot="-10800000">
            <a:off x="10489798" y="-1316481"/>
            <a:ext cx="14328164" cy="12136897"/>
          </a:xfrm>
          <a:custGeom>
            <a:avLst/>
            <a:gdLst/>
            <a:ahLst/>
            <a:cxnLst/>
            <a:rect l="l" t="t" r="r" b="b"/>
            <a:pathLst>
              <a:path w="14328164" h="12136897">
                <a:moveTo>
                  <a:pt x="0" y="0"/>
                </a:moveTo>
                <a:lnTo>
                  <a:pt x="14328163" y="0"/>
                </a:lnTo>
                <a:lnTo>
                  <a:pt x="14328163" y="12136898"/>
                </a:lnTo>
                <a:lnTo>
                  <a:pt x="0" y="121368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63801" y="332995"/>
            <a:ext cx="17560398" cy="10099219"/>
            <a:chOff x="0" y="-47625"/>
            <a:chExt cx="23413864" cy="13465625"/>
          </a:xfrm>
        </p:grpSpPr>
        <p:sp>
          <p:nvSpPr>
            <p:cNvPr id="4" name="TextBox 4"/>
            <p:cNvSpPr txBox="1"/>
            <p:nvPr/>
          </p:nvSpPr>
          <p:spPr>
            <a:xfrm>
              <a:off x="0" y="-47625"/>
              <a:ext cx="23413864" cy="1457325"/>
            </a:xfrm>
            <a:prstGeom prst="rect">
              <a:avLst/>
            </a:prstGeom>
          </p:spPr>
          <p:txBody>
            <a:bodyPr lIns="0" tIns="0" rIns="0" bIns="0" rtlCol="0" anchor="t">
              <a:spAutoFit/>
            </a:bodyPr>
            <a:lstStyle/>
            <a:p>
              <a:pPr>
                <a:lnSpc>
                  <a:spcPts val="8375"/>
                </a:lnSpc>
              </a:pPr>
              <a:r>
                <a:rPr lang="en-US" sz="6979">
                  <a:solidFill>
                    <a:srgbClr val="1B512D"/>
                  </a:solidFill>
                  <a:latin typeface="Helios Extended"/>
                </a:rPr>
                <a:t>DESCRIPTION OF THE DATASET</a:t>
              </a:r>
            </a:p>
          </p:txBody>
        </p:sp>
        <p:sp>
          <p:nvSpPr>
            <p:cNvPr id="5" name="TextBox 5"/>
            <p:cNvSpPr txBox="1"/>
            <p:nvPr/>
          </p:nvSpPr>
          <p:spPr>
            <a:xfrm>
              <a:off x="0" y="1994531"/>
              <a:ext cx="23413864" cy="11423469"/>
            </a:xfrm>
            <a:prstGeom prst="rect">
              <a:avLst/>
            </a:prstGeom>
          </p:spPr>
          <p:txBody>
            <a:bodyPr lIns="0" tIns="0" rIns="0" bIns="0" rtlCol="0" anchor="t">
              <a:spAutoFit/>
            </a:bodyPr>
            <a:lstStyle/>
            <a:p>
              <a:pPr marL="653746" lvl="1" indent="-326873">
                <a:lnSpc>
                  <a:spcPts val="4239"/>
                </a:lnSpc>
                <a:buFont typeface="Arial"/>
                <a:buChar char="•"/>
              </a:pPr>
              <a:r>
                <a:rPr lang="en-US" sz="3028" dirty="0">
                  <a:solidFill>
                    <a:srgbClr val="1B1B1B"/>
                  </a:solidFill>
                  <a:latin typeface="Be Vietnam"/>
                </a:rPr>
                <a:t>The study of skin disease analysis focuses primarily on the main causes and factors that have a serious impact on health. </a:t>
              </a:r>
            </a:p>
            <a:p>
              <a:pPr marL="653746" lvl="1" indent="-326873">
                <a:lnSpc>
                  <a:spcPts val="4239"/>
                </a:lnSpc>
                <a:buFont typeface="Arial"/>
                <a:buChar char="•"/>
              </a:pPr>
              <a:r>
                <a:rPr lang="en-US" sz="3028" dirty="0">
                  <a:solidFill>
                    <a:srgbClr val="1B1B1B"/>
                  </a:solidFill>
                  <a:latin typeface="Be Vietnam"/>
                </a:rPr>
                <a:t>The dataset and the images used are from Harvard </a:t>
              </a:r>
              <a:r>
                <a:rPr lang="en-US" sz="3028" dirty="0" err="1">
                  <a:solidFill>
                    <a:srgbClr val="1B1B1B"/>
                  </a:solidFill>
                  <a:latin typeface="Be Vietnam"/>
                </a:rPr>
                <a:t>Dataverse</a:t>
              </a:r>
              <a:r>
                <a:rPr lang="en-US" sz="3028" dirty="0">
                  <a:solidFill>
                    <a:srgbClr val="1B1B1B"/>
                  </a:solidFill>
                  <a:latin typeface="Be Vietnam"/>
                </a:rPr>
                <a:t>(Human Against Machine HAM10000).</a:t>
              </a:r>
            </a:p>
            <a:p>
              <a:pPr marL="653746" lvl="1" indent="-326873">
                <a:lnSpc>
                  <a:spcPts val="4239"/>
                </a:lnSpc>
                <a:buFont typeface="Arial"/>
                <a:buChar char="•"/>
              </a:pPr>
              <a:r>
                <a:rPr lang="en-US" sz="3028" dirty="0">
                  <a:solidFill>
                    <a:srgbClr val="1B1B1B"/>
                  </a:solidFill>
                  <a:latin typeface="Be Vietnam"/>
                </a:rPr>
                <a:t>The dataset contains:</a:t>
              </a:r>
            </a:p>
            <a:p>
              <a:pPr>
                <a:lnSpc>
                  <a:spcPts val="4239"/>
                </a:lnSpc>
              </a:pPr>
              <a:r>
                <a:rPr lang="en-US" sz="3028" dirty="0">
                  <a:solidFill>
                    <a:srgbClr val="1B1B1B"/>
                  </a:solidFill>
                  <a:latin typeface="Be Vietnam"/>
                </a:rPr>
                <a:t>          A .csv file that contains information about the patient</a:t>
              </a:r>
            </a:p>
            <a:p>
              <a:pPr>
                <a:lnSpc>
                  <a:spcPts val="4239"/>
                </a:lnSpc>
              </a:pPr>
              <a:r>
                <a:rPr lang="en-US" sz="3028" dirty="0">
                  <a:solidFill>
                    <a:srgbClr val="1B1B1B"/>
                  </a:solidFill>
                  <a:latin typeface="Be Vietnam"/>
                </a:rPr>
                <a:t>          the </a:t>
              </a:r>
              <a:r>
                <a:rPr lang="en-US" sz="3028" dirty="0" err="1">
                  <a:solidFill>
                    <a:srgbClr val="1B1B1B"/>
                  </a:solidFill>
                  <a:latin typeface="Be Vietnam"/>
                </a:rPr>
                <a:t>image_id</a:t>
              </a:r>
              <a:r>
                <a:rPr lang="en-US" sz="3028" dirty="0">
                  <a:solidFill>
                    <a:srgbClr val="1B1B1B"/>
                  </a:solidFill>
                  <a:latin typeface="Be Vietnam"/>
                </a:rPr>
                <a:t> of the probable cancer-causing mole.</a:t>
              </a:r>
            </a:p>
            <a:p>
              <a:pPr>
                <a:lnSpc>
                  <a:spcPts val="4239"/>
                </a:lnSpc>
              </a:pPr>
              <a:r>
                <a:rPr lang="en-US" sz="3028" dirty="0">
                  <a:solidFill>
                    <a:srgbClr val="1B1B1B"/>
                  </a:solidFill>
                  <a:latin typeface="Be Vietnam"/>
                </a:rPr>
                <a:t>          Age of the patient</a:t>
              </a:r>
            </a:p>
            <a:p>
              <a:pPr>
                <a:lnSpc>
                  <a:spcPts val="4239"/>
                </a:lnSpc>
              </a:pPr>
              <a:r>
                <a:rPr lang="en-US" sz="3028" dirty="0">
                  <a:solidFill>
                    <a:srgbClr val="1B1B1B"/>
                  </a:solidFill>
                  <a:latin typeface="Be Vietnam"/>
                </a:rPr>
                <a:t>          Sex of the patient</a:t>
              </a:r>
            </a:p>
            <a:p>
              <a:pPr>
                <a:lnSpc>
                  <a:spcPts val="4239"/>
                </a:lnSpc>
              </a:pPr>
              <a:r>
                <a:rPr lang="en-US" sz="3028" dirty="0">
                  <a:solidFill>
                    <a:srgbClr val="1B1B1B"/>
                  </a:solidFill>
                  <a:latin typeface="Be Vietnam"/>
                </a:rPr>
                <a:t>          Location of the mole</a:t>
              </a:r>
            </a:p>
            <a:p>
              <a:pPr marL="653746" lvl="1" indent="-326873">
                <a:lnSpc>
                  <a:spcPts val="4239"/>
                </a:lnSpc>
                <a:buFont typeface="Arial"/>
                <a:buChar char="•"/>
              </a:pPr>
              <a:r>
                <a:rPr lang="en-US" sz="3028" dirty="0">
                  <a:solidFill>
                    <a:srgbClr val="1B1B1B"/>
                  </a:solidFill>
                  <a:latin typeface="Be Vietnam"/>
                </a:rPr>
                <a:t>A folder containing images of the probable cancerous mole</a:t>
              </a:r>
            </a:p>
            <a:p>
              <a:pPr marL="653746" lvl="1" indent="-326873">
                <a:lnSpc>
                  <a:spcPts val="4239"/>
                </a:lnSpc>
                <a:buFont typeface="Arial"/>
                <a:buChar char="•"/>
              </a:pPr>
              <a:r>
                <a:rPr lang="en-US" sz="3028" dirty="0">
                  <a:solidFill>
                    <a:srgbClr val="1B1B1B"/>
                  </a:solidFill>
                  <a:latin typeface="Be Vietnam"/>
                </a:rPr>
                <a:t>This dataset is a large collection of multi-sources </a:t>
              </a:r>
              <a:r>
                <a:rPr lang="en-US" sz="3028" dirty="0" err="1">
                  <a:solidFill>
                    <a:srgbClr val="1B1B1B"/>
                  </a:solidFill>
                  <a:latin typeface="Be Vietnam"/>
                </a:rPr>
                <a:t>dermatoscopic</a:t>
              </a:r>
              <a:r>
                <a:rPr lang="en-US" sz="3028" dirty="0">
                  <a:solidFill>
                    <a:srgbClr val="1B1B1B"/>
                  </a:solidFill>
                  <a:latin typeface="Be Vietnam"/>
                </a:rPr>
                <a:t> images of pigmented lesions from different populations, acquired and stored by different modalities. The final dataset consists of 10015 </a:t>
              </a:r>
              <a:r>
                <a:rPr lang="en-US" sz="3028" dirty="0" err="1">
                  <a:solidFill>
                    <a:srgbClr val="1B1B1B"/>
                  </a:solidFill>
                  <a:latin typeface="Be Vietnam"/>
                </a:rPr>
                <a:t>dermatoscopic</a:t>
              </a:r>
              <a:r>
                <a:rPr lang="en-US" sz="3028" dirty="0">
                  <a:solidFill>
                    <a:srgbClr val="1B1B1B"/>
                  </a:solidFill>
                  <a:latin typeface="Be Vietnam"/>
                </a:rPr>
                <a:t> images which can serve as a training set for our project.</a:t>
              </a:r>
            </a:p>
            <a:p>
              <a:pPr algn="l">
                <a:lnSpc>
                  <a:spcPts val="4239"/>
                </a:lnSpc>
              </a:pPr>
              <a:endParaRPr lang="en-US" sz="3028" dirty="0">
                <a:solidFill>
                  <a:srgbClr val="1B1B1B"/>
                </a:solidFill>
                <a:latin typeface="Be Vietnam"/>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sp>
        <p:nvSpPr>
          <p:cNvPr id="2" name="Freeform 2"/>
          <p:cNvSpPr/>
          <p:nvPr/>
        </p:nvSpPr>
        <p:spPr>
          <a:xfrm>
            <a:off x="-1605354" y="-8237016"/>
            <a:ext cx="22454451" cy="12377719"/>
          </a:xfrm>
          <a:custGeom>
            <a:avLst/>
            <a:gdLst/>
            <a:ahLst/>
            <a:cxnLst/>
            <a:rect l="l" t="t" r="r" b="b"/>
            <a:pathLst>
              <a:path w="22454451" h="12377719">
                <a:moveTo>
                  <a:pt x="0" y="0"/>
                </a:moveTo>
                <a:lnTo>
                  <a:pt x="22454452" y="0"/>
                </a:lnTo>
                <a:lnTo>
                  <a:pt x="22454452" y="12377718"/>
                </a:lnTo>
                <a:lnTo>
                  <a:pt x="0" y="123777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43724" y="724863"/>
            <a:ext cx="17600552" cy="3516555"/>
            <a:chOff x="0" y="0"/>
            <a:chExt cx="12811991" cy="2559810"/>
          </a:xfrm>
        </p:grpSpPr>
        <p:sp>
          <p:nvSpPr>
            <p:cNvPr id="4" name="Freeform 4"/>
            <p:cNvSpPr/>
            <p:nvPr/>
          </p:nvSpPr>
          <p:spPr>
            <a:xfrm>
              <a:off x="0" y="0"/>
              <a:ext cx="12811991" cy="2559810"/>
            </a:xfrm>
            <a:custGeom>
              <a:avLst/>
              <a:gdLst/>
              <a:ahLst/>
              <a:cxnLst/>
              <a:rect l="l" t="t" r="r" b="b"/>
              <a:pathLst>
                <a:path w="12811991" h="2559810">
                  <a:moveTo>
                    <a:pt x="0" y="2175839"/>
                  </a:moveTo>
                  <a:lnTo>
                    <a:pt x="0" y="383972"/>
                  </a:lnTo>
                  <a:cubicBezTo>
                    <a:pt x="0" y="171507"/>
                    <a:pt x="343361" y="0"/>
                    <a:pt x="768719" y="0"/>
                  </a:cubicBezTo>
                  <a:lnTo>
                    <a:pt x="12043272" y="0"/>
                  </a:lnTo>
                  <a:cubicBezTo>
                    <a:pt x="12468630" y="0"/>
                    <a:pt x="12811991" y="171507"/>
                    <a:pt x="12811991" y="383972"/>
                  </a:cubicBezTo>
                  <a:lnTo>
                    <a:pt x="12811991" y="2175839"/>
                  </a:lnTo>
                  <a:cubicBezTo>
                    <a:pt x="12811991" y="2388303"/>
                    <a:pt x="12468630" y="2559810"/>
                    <a:pt x="12043272" y="2559810"/>
                  </a:cubicBezTo>
                  <a:lnTo>
                    <a:pt x="768719" y="2559810"/>
                  </a:lnTo>
                  <a:cubicBezTo>
                    <a:pt x="343361" y="2559810"/>
                    <a:pt x="0" y="2388303"/>
                    <a:pt x="0" y="2175839"/>
                  </a:cubicBezTo>
                  <a:close/>
                </a:path>
              </a:pathLst>
            </a:custGeom>
            <a:blipFill>
              <a:blip r:embed="rId4"/>
              <a:stretch>
                <a:fillRect l="-256" r="-256"/>
              </a:stretch>
            </a:blipFill>
          </p:spPr>
        </p:sp>
      </p:grpSp>
      <p:sp>
        <p:nvSpPr>
          <p:cNvPr id="5" name="TextBox 5"/>
          <p:cNvSpPr txBox="1"/>
          <p:nvPr/>
        </p:nvSpPr>
        <p:spPr>
          <a:xfrm>
            <a:off x="5876163" y="4281559"/>
            <a:ext cx="7491418" cy="504825"/>
          </a:xfrm>
          <a:prstGeom prst="rect">
            <a:avLst/>
          </a:prstGeom>
        </p:spPr>
        <p:txBody>
          <a:bodyPr lIns="0" tIns="0" rIns="0" bIns="0" rtlCol="0" anchor="t">
            <a:spAutoFit/>
          </a:bodyPr>
          <a:lstStyle/>
          <a:p>
            <a:pPr algn="l">
              <a:lnSpc>
                <a:spcPts val="4199"/>
              </a:lnSpc>
            </a:pPr>
            <a:r>
              <a:rPr lang="en-US" sz="2999">
                <a:solidFill>
                  <a:srgbClr val="F4F4F4"/>
                </a:solidFill>
                <a:latin typeface="Be Vietnam"/>
              </a:rPr>
              <a:t>.csv file from the dataset</a:t>
            </a:r>
          </a:p>
        </p:txBody>
      </p:sp>
      <p:sp>
        <p:nvSpPr>
          <p:cNvPr id="6" name="TextBox 6"/>
          <p:cNvSpPr txBox="1"/>
          <p:nvPr/>
        </p:nvSpPr>
        <p:spPr>
          <a:xfrm>
            <a:off x="602105" y="4874150"/>
            <a:ext cx="16657195" cy="6381750"/>
          </a:xfrm>
          <a:prstGeom prst="rect">
            <a:avLst/>
          </a:prstGeom>
        </p:spPr>
        <p:txBody>
          <a:bodyPr lIns="0" tIns="0" rIns="0" bIns="0" rtlCol="0" anchor="t">
            <a:spAutoFit/>
          </a:bodyPr>
          <a:lstStyle/>
          <a:p>
            <a:pPr>
              <a:lnSpc>
                <a:spcPts val="4200"/>
              </a:lnSpc>
            </a:pPr>
            <a:r>
              <a:rPr lang="en-US" sz="3000" dirty="0">
                <a:solidFill>
                  <a:srgbClr val="F4F4F4"/>
                </a:solidFill>
                <a:latin typeface="Be Vietnam"/>
              </a:rPr>
              <a:t>Notice that column dx provides us with the abbreviations for each type of skin cancer. There are a total of seven types that we aim to classify in this project. The seven types are:</a:t>
            </a:r>
          </a:p>
          <a:p>
            <a:pPr>
              <a:lnSpc>
                <a:spcPts val="4200"/>
              </a:lnSpc>
            </a:pPr>
            <a:r>
              <a:rPr lang="en-US" sz="3000" dirty="0">
                <a:solidFill>
                  <a:srgbClr val="F4F4F4"/>
                </a:solidFill>
                <a:latin typeface="Be Vietnam"/>
              </a:rPr>
              <a:t>• Melanocytic nevi (</a:t>
            </a:r>
            <a:r>
              <a:rPr lang="en-US" sz="3000" dirty="0" err="1">
                <a:solidFill>
                  <a:srgbClr val="F4F4F4"/>
                </a:solidFill>
                <a:latin typeface="Be Vietnam"/>
              </a:rPr>
              <a:t>nv</a:t>
            </a:r>
            <a:r>
              <a:rPr lang="en-US" sz="3000" dirty="0">
                <a:solidFill>
                  <a:srgbClr val="F4F4F4"/>
                </a:solidFill>
                <a:latin typeface="Be Vietnam"/>
              </a:rPr>
              <a:t>)</a:t>
            </a:r>
          </a:p>
          <a:p>
            <a:pPr>
              <a:lnSpc>
                <a:spcPts val="4200"/>
              </a:lnSpc>
            </a:pPr>
            <a:r>
              <a:rPr lang="en-US" sz="3000" dirty="0">
                <a:solidFill>
                  <a:srgbClr val="F4F4F4"/>
                </a:solidFill>
                <a:latin typeface="Be Vietnam"/>
              </a:rPr>
              <a:t>•Melanoma (</a:t>
            </a:r>
            <a:r>
              <a:rPr lang="en-US" sz="3000" dirty="0" err="1">
                <a:solidFill>
                  <a:srgbClr val="F4F4F4"/>
                </a:solidFill>
                <a:latin typeface="Be Vietnam"/>
              </a:rPr>
              <a:t>mel</a:t>
            </a:r>
            <a:r>
              <a:rPr lang="en-US" sz="3000" dirty="0">
                <a:solidFill>
                  <a:srgbClr val="F4F4F4"/>
                </a:solidFill>
                <a:latin typeface="Be Vietnam"/>
              </a:rPr>
              <a:t>)</a:t>
            </a:r>
          </a:p>
          <a:p>
            <a:pPr>
              <a:lnSpc>
                <a:spcPts val="4200"/>
              </a:lnSpc>
            </a:pPr>
            <a:r>
              <a:rPr lang="en-US" sz="3000" dirty="0">
                <a:solidFill>
                  <a:srgbClr val="F4F4F4"/>
                </a:solidFill>
                <a:latin typeface="Be Vietnam"/>
              </a:rPr>
              <a:t>•Benign keratosis-like lesions (</a:t>
            </a:r>
            <a:r>
              <a:rPr lang="en-US" sz="3000" dirty="0" err="1">
                <a:solidFill>
                  <a:srgbClr val="F4F4F4"/>
                </a:solidFill>
                <a:latin typeface="Be Vietnam"/>
              </a:rPr>
              <a:t>bkl</a:t>
            </a:r>
            <a:r>
              <a:rPr lang="en-US" sz="3000" dirty="0">
                <a:solidFill>
                  <a:srgbClr val="F4F4F4"/>
                </a:solidFill>
                <a:latin typeface="Be Vietnam"/>
              </a:rPr>
              <a:t>)</a:t>
            </a:r>
          </a:p>
          <a:p>
            <a:pPr>
              <a:lnSpc>
                <a:spcPts val="4200"/>
              </a:lnSpc>
            </a:pPr>
            <a:r>
              <a:rPr lang="en-US" sz="3000" dirty="0">
                <a:solidFill>
                  <a:srgbClr val="F4F4F4"/>
                </a:solidFill>
                <a:latin typeface="Be Vietnam"/>
              </a:rPr>
              <a:t>•Basal cell carcinoma (bcc)</a:t>
            </a:r>
          </a:p>
          <a:p>
            <a:pPr>
              <a:lnSpc>
                <a:spcPts val="4200"/>
              </a:lnSpc>
            </a:pPr>
            <a:r>
              <a:rPr lang="en-US" sz="3000" dirty="0">
                <a:solidFill>
                  <a:srgbClr val="F4F4F4"/>
                </a:solidFill>
                <a:latin typeface="Be Vietnam"/>
              </a:rPr>
              <a:t>•Actinic keratoses (</a:t>
            </a:r>
            <a:r>
              <a:rPr lang="en-US" sz="3000" dirty="0" err="1">
                <a:solidFill>
                  <a:srgbClr val="F4F4F4"/>
                </a:solidFill>
                <a:latin typeface="Be Vietnam"/>
              </a:rPr>
              <a:t>akiec</a:t>
            </a:r>
            <a:r>
              <a:rPr lang="en-US" sz="3000" dirty="0">
                <a:solidFill>
                  <a:srgbClr val="F4F4F4"/>
                </a:solidFill>
                <a:latin typeface="Be Vietnam"/>
              </a:rPr>
              <a:t>)</a:t>
            </a:r>
          </a:p>
          <a:p>
            <a:pPr>
              <a:lnSpc>
                <a:spcPts val="4200"/>
              </a:lnSpc>
            </a:pPr>
            <a:r>
              <a:rPr lang="en-US" sz="3000" dirty="0">
                <a:solidFill>
                  <a:srgbClr val="F4F4F4"/>
                </a:solidFill>
                <a:latin typeface="Be Vietnam"/>
              </a:rPr>
              <a:t>•Vascular lesions (vas)</a:t>
            </a:r>
          </a:p>
          <a:p>
            <a:pPr>
              <a:lnSpc>
                <a:spcPts val="4200"/>
              </a:lnSpc>
            </a:pPr>
            <a:r>
              <a:rPr lang="en-US" sz="3000" dirty="0">
                <a:solidFill>
                  <a:srgbClr val="F4F4F4"/>
                </a:solidFill>
                <a:latin typeface="Be Vietnam"/>
              </a:rPr>
              <a:t>•Dermatofibroma (</a:t>
            </a:r>
            <a:r>
              <a:rPr lang="en-US" sz="3000" dirty="0" err="1">
                <a:solidFill>
                  <a:srgbClr val="F4F4F4"/>
                </a:solidFill>
                <a:latin typeface="Be Vietnam"/>
              </a:rPr>
              <a:t>df</a:t>
            </a:r>
            <a:r>
              <a:rPr lang="en-US" sz="3000" dirty="0">
                <a:solidFill>
                  <a:srgbClr val="F4F4F4"/>
                </a:solidFill>
                <a:latin typeface="Be Vietnam"/>
              </a:rPr>
              <a:t>)</a:t>
            </a:r>
          </a:p>
          <a:p>
            <a:pPr>
              <a:lnSpc>
                <a:spcPts val="4200"/>
              </a:lnSpc>
            </a:pPr>
            <a:endParaRPr lang="en-US" sz="3000" dirty="0">
              <a:solidFill>
                <a:srgbClr val="F4F4F4"/>
              </a:solidFill>
              <a:latin typeface="Be Vietnam"/>
            </a:endParaRPr>
          </a:p>
          <a:p>
            <a:pPr>
              <a:lnSpc>
                <a:spcPts val="4200"/>
              </a:lnSpc>
            </a:pPr>
            <a:endParaRPr lang="en-US" sz="3000" dirty="0">
              <a:solidFill>
                <a:srgbClr val="F4F4F4"/>
              </a:solidFill>
              <a:latin typeface="Be Vietnam"/>
            </a:endParaRPr>
          </a:p>
          <a:p>
            <a:pPr algn="l">
              <a:lnSpc>
                <a:spcPts val="4199"/>
              </a:lnSpc>
            </a:pPr>
            <a:endParaRPr lang="en-US" sz="3000" dirty="0">
              <a:solidFill>
                <a:srgbClr val="F4F4F4"/>
              </a:solidFill>
              <a:latin typeface="Be Vietna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rot="3391980">
            <a:off x="8463271" y="2385972"/>
            <a:ext cx="11470826" cy="11989234"/>
          </a:xfrm>
          <a:custGeom>
            <a:avLst/>
            <a:gdLst/>
            <a:ahLst/>
            <a:cxnLst/>
            <a:rect l="l" t="t" r="r" b="b"/>
            <a:pathLst>
              <a:path w="11470826" h="11989234">
                <a:moveTo>
                  <a:pt x="0" y="0"/>
                </a:moveTo>
                <a:lnTo>
                  <a:pt x="11470826" y="0"/>
                </a:lnTo>
                <a:lnTo>
                  <a:pt x="11470826" y="11989234"/>
                </a:lnTo>
                <a:lnTo>
                  <a:pt x="0" y="11989234"/>
                </a:lnTo>
                <a:lnTo>
                  <a:pt x="0" y="0"/>
                </a:lnTo>
                <a:close/>
              </a:path>
            </a:pathLst>
          </a:custGeom>
          <a:blipFill>
            <a:blip r:embed="rId2">
              <a:extLst>
                <a:ext uri="{96DAC541-7B7A-43D3-8B79-37D633B846F1}">
                  <asvg:svgBlip xmlns:asvg="http://schemas.microsoft.com/office/drawing/2016/SVG/main" r:embed="rId3"/>
                </a:ext>
              </a:extLst>
            </a:blip>
            <a:stretch>
              <a:fillRect l="-5842" b="-10844"/>
            </a:stretch>
          </a:blipFill>
        </p:spPr>
      </p:sp>
      <p:grpSp>
        <p:nvGrpSpPr>
          <p:cNvPr id="3" name="Group 3"/>
          <p:cNvGrpSpPr/>
          <p:nvPr/>
        </p:nvGrpSpPr>
        <p:grpSpPr>
          <a:xfrm>
            <a:off x="343724" y="724863"/>
            <a:ext cx="17600552" cy="8533437"/>
            <a:chOff x="0" y="0"/>
            <a:chExt cx="12811991" cy="6211755"/>
          </a:xfrm>
        </p:grpSpPr>
        <p:sp>
          <p:nvSpPr>
            <p:cNvPr id="4" name="Freeform 4"/>
            <p:cNvSpPr/>
            <p:nvPr/>
          </p:nvSpPr>
          <p:spPr>
            <a:xfrm>
              <a:off x="0" y="0"/>
              <a:ext cx="12811991" cy="6211755"/>
            </a:xfrm>
            <a:custGeom>
              <a:avLst/>
              <a:gdLst/>
              <a:ahLst/>
              <a:cxnLst/>
              <a:rect l="l" t="t" r="r" b="b"/>
              <a:pathLst>
                <a:path w="12811991" h="6211755">
                  <a:moveTo>
                    <a:pt x="0" y="5279992"/>
                  </a:moveTo>
                  <a:lnTo>
                    <a:pt x="0" y="931763"/>
                  </a:lnTo>
                  <a:cubicBezTo>
                    <a:pt x="0" y="416188"/>
                    <a:pt x="343361" y="0"/>
                    <a:pt x="768719" y="0"/>
                  </a:cubicBezTo>
                  <a:lnTo>
                    <a:pt x="12043272" y="0"/>
                  </a:lnTo>
                  <a:cubicBezTo>
                    <a:pt x="12468630" y="0"/>
                    <a:pt x="12811991" y="416188"/>
                    <a:pt x="12811991" y="931763"/>
                  </a:cubicBezTo>
                  <a:lnTo>
                    <a:pt x="12811991" y="5279992"/>
                  </a:lnTo>
                  <a:cubicBezTo>
                    <a:pt x="12811991" y="5795568"/>
                    <a:pt x="12468630" y="6211755"/>
                    <a:pt x="12043272" y="6211755"/>
                  </a:cubicBezTo>
                  <a:lnTo>
                    <a:pt x="768719" y="6211755"/>
                  </a:lnTo>
                  <a:cubicBezTo>
                    <a:pt x="343361" y="6211755"/>
                    <a:pt x="0" y="5795568"/>
                    <a:pt x="0" y="5279992"/>
                  </a:cubicBezTo>
                  <a:close/>
                </a:path>
              </a:pathLst>
            </a:custGeom>
            <a:blipFill>
              <a:blip r:embed="rId4"/>
              <a:stretch>
                <a:fillRect t="-620" b="-620"/>
              </a:stretch>
            </a:blipFill>
          </p:spPr>
        </p:sp>
      </p:grpSp>
      <p:sp>
        <p:nvSpPr>
          <p:cNvPr id="5" name="TextBox 5"/>
          <p:cNvSpPr txBox="1"/>
          <p:nvPr/>
        </p:nvSpPr>
        <p:spPr>
          <a:xfrm>
            <a:off x="5114163" y="9361106"/>
            <a:ext cx="8797704" cy="1047750"/>
          </a:xfrm>
          <a:prstGeom prst="rect">
            <a:avLst/>
          </a:prstGeom>
        </p:spPr>
        <p:txBody>
          <a:bodyPr lIns="0" tIns="0" rIns="0" bIns="0" rtlCol="0" anchor="t">
            <a:spAutoFit/>
          </a:bodyPr>
          <a:lstStyle/>
          <a:p>
            <a:pPr>
              <a:lnSpc>
                <a:spcPts val="4200"/>
              </a:lnSpc>
            </a:pPr>
            <a:r>
              <a:rPr lang="en-US" sz="3000" dirty="0">
                <a:solidFill>
                  <a:srgbClr val="1B1B1B"/>
                </a:solidFill>
                <a:latin typeface="Be Vietnam"/>
              </a:rPr>
              <a:t>This is a snippet of the folder with all the images</a:t>
            </a:r>
          </a:p>
          <a:p>
            <a:pPr algn="l">
              <a:lnSpc>
                <a:spcPts val="4199"/>
              </a:lnSpc>
            </a:pPr>
            <a:endParaRPr lang="en-US" sz="3000" dirty="0">
              <a:solidFill>
                <a:srgbClr val="1B1B1B"/>
              </a:solidFill>
              <a:latin typeface="Be Vietna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rot="-10800000">
            <a:off x="10489798" y="-1316481"/>
            <a:ext cx="14328164" cy="12136897"/>
          </a:xfrm>
          <a:custGeom>
            <a:avLst/>
            <a:gdLst/>
            <a:ahLst/>
            <a:cxnLst/>
            <a:rect l="l" t="t" r="r" b="b"/>
            <a:pathLst>
              <a:path w="14328164" h="12136897">
                <a:moveTo>
                  <a:pt x="0" y="0"/>
                </a:moveTo>
                <a:lnTo>
                  <a:pt x="14328163" y="0"/>
                </a:lnTo>
                <a:lnTo>
                  <a:pt x="14328163" y="12136898"/>
                </a:lnTo>
                <a:lnTo>
                  <a:pt x="0" y="121368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63801" y="496280"/>
            <a:ext cx="17560398" cy="10660872"/>
            <a:chOff x="0" y="-47625"/>
            <a:chExt cx="23413864" cy="14214495"/>
          </a:xfrm>
        </p:grpSpPr>
        <p:sp>
          <p:nvSpPr>
            <p:cNvPr id="4" name="TextBox 4"/>
            <p:cNvSpPr txBox="1"/>
            <p:nvPr/>
          </p:nvSpPr>
          <p:spPr>
            <a:xfrm>
              <a:off x="0" y="-47625"/>
              <a:ext cx="23413864" cy="1778129"/>
            </a:xfrm>
            <a:prstGeom prst="rect">
              <a:avLst/>
            </a:prstGeom>
          </p:spPr>
          <p:txBody>
            <a:bodyPr lIns="0" tIns="0" rIns="0" bIns="0" rtlCol="0" anchor="t">
              <a:spAutoFit/>
            </a:bodyPr>
            <a:lstStyle/>
            <a:p>
              <a:pPr>
                <a:lnSpc>
                  <a:spcPts val="10295"/>
                </a:lnSpc>
              </a:pPr>
              <a:r>
                <a:rPr lang="en-US" sz="8579">
                  <a:solidFill>
                    <a:srgbClr val="1B512D"/>
                  </a:solidFill>
                  <a:latin typeface="Helios Extended"/>
                </a:rPr>
                <a:t>DATA PREPARATION</a:t>
              </a:r>
            </a:p>
          </p:txBody>
        </p:sp>
        <p:sp>
          <p:nvSpPr>
            <p:cNvPr id="5" name="TextBox 5"/>
            <p:cNvSpPr txBox="1"/>
            <p:nvPr/>
          </p:nvSpPr>
          <p:spPr>
            <a:xfrm>
              <a:off x="0" y="2315335"/>
              <a:ext cx="23413864" cy="11851535"/>
            </a:xfrm>
            <a:prstGeom prst="rect">
              <a:avLst/>
            </a:prstGeom>
          </p:spPr>
          <p:txBody>
            <a:bodyPr lIns="0" tIns="0" rIns="0" bIns="0" rtlCol="0" anchor="t">
              <a:spAutoFit/>
            </a:bodyPr>
            <a:lstStyle/>
            <a:p>
              <a:pPr marL="632155" lvl="1" indent="-316078">
                <a:lnSpc>
                  <a:spcPts val="4099"/>
                </a:lnSpc>
                <a:buFont typeface="Arial"/>
                <a:buChar char="•"/>
              </a:pPr>
              <a:r>
                <a:rPr lang="en-US" sz="2928" dirty="0">
                  <a:solidFill>
                    <a:srgbClr val="1B1B1B"/>
                  </a:solidFill>
                  <a:latin typeface="Be Vietnam"/>
                </a:rPr>
                <a:t>Image Data Merging:  We started by merging image data from two separate folders into a single dataset, creating mappings between image IDs, file paths, and lesion types. It also includes a CSV file that provides metadata for the images.</a:t>
              </a:r>
            </a:p>
            <a:p>
              <a:pPr>
                <a:lnSpc>
                  <a:spcPts val="4099"/>
                </a:lnSpc>
              </a:pPr>
              <a:endParaRPr lang="en-US" sz="2928" dirty="0">
                <a:solidFill>
                  <a:srgbClr val="1B1B1B"/>
                </a:solidFill>
                <a:latin typeface="Be Vietnam"/>
              </a:endParaRPr>
            </a:p>
            <a:p>
              <a:pPr marL="632155" lvl="1" indent="-316078">
                <a:lnSpc>
                  <a:spcPts val="4099"/>
                </a:lnSpc>
                <a:buFont typeface="Arial"/>
                <a:buChar char="•"/>
              </a:pPr>
              <a:r>
                <a:rPr lang="en-US" sz="2928" dirty="0">
                  <a:solidFill>
                    <a:srgbClr val="1B1B1B"/>
                  </a:solidFill>
                  <a:latin typeface="Be Vietnam"/>
                </a:rPr>
                <a:t>Metadata Handling: A CSV file containing metadata for the images is read into a </a:t>
              </a:r>
              <a:r>
                <a:rPr lang="en-US" sz="2928" dirty="0" err="1">
                  <a:solidFill>
                    <a:srgbClr val="1B1B1B"/>
                  </a:solidFill>
                  <a:latin typeface="Be Vietnam"/>
                </a:rPr>
                <a:t>DataFrame</a:t>
              </a:r>
              <a:r>
                <a:rPr lang="en-US" sz="2928" dirty="0">
                  <a:solidFill>
                    <a:srgbClr val="1B1B1B"/>
                  </a:solidFill>
                  <a:latin typeface="Be Vietnam"/>
                </a:rPr>
                <a:t>. This metadata includes information such as the diagnosis (dx), which is a short code indicating the type of skin lesion each image represents.</a:t>
              </a:r>
            </a:p>
            <a:p>
              <a:pPr>
                <a:lnSpc>
                  <a:spcPts val="4099"/>
                </a:lnSpc>
              </a:pPr>
              <a:endParaRPr lang="en-US" sz="2928" dirty="0">
                <a:solidFill>
                  <a:srgbClr val="1B1B1B"/>
                </a:solidFill>
                <a:latin typeface="Be Vietnam"/>
              </a:endParaRPr>
            </a:p>
            <a:p>
              <a:pPr marL="632155" lvl="1" indent="-316078">
                <a:lnSpc>
                  <a:spcPts val="4099"/>
                </a:lnSpc>
                <a:buFont typeface="Arial"/>
                <a:buChar char="•"/>
              </a:pPr>
              <a:r>
                <a:rPr lang="en-US" sz="2928" dirty="0">
                  <a:solidFill>
                    <a:srgbClr val="1B1B1B"/>
                  </a:solidFill>
                  <a:latin typeface="Be Vietnam"/>
                </a:rPr>
                <a:t>Lesion Type Dictionary: We then created a dictionary (</a:t>
              </a:r>
              <a:r>
                <a:rPr lang="en-US" sz="2928" dirty="0" err="1">
                  <a:solidFill>
                    <a:srgbClr val="1B1B1B"/>
                  </a:solidFill>
                  <a:latin typeface="Be Vietnam"/>
                </a:rPr>
                <a:t>lesion_type_dict</a:t>
              </a:r>
              <a:r>
                <a:rPr lang="en-US" sz="2928" dirty="0">
                  <a:solidFill>
                    <a:srgbClr val="1B1B1B"/>
                  </a:solidFill>
                  <a:latin typeface="Be Vietnam"/>
                </a:rPr>
                <a:t>) to map these diagnosis codes to their full names, providing a clear text description for each lesion type.</a:t>
              </a:r>
            </a:p>
            <a:p>
              <a:pPr>
                <a:lnSpc>
                  <a:spcPts val="4099"/>
                </a:lnSpc>
              </a:pPr>
              <a:endParaRPr lang="en-US" sz="2928" dirty="0">
                <a:solidFill>
                  <a:srgbClr val="1B1B1B"/>
                </a:solidFill>
                <a:latin typeface="Be Vietnam"/>
              </a:endParaRPr>
            </a:p>
            <a:p>
              <a:pPr marL="632155" lvl="1" indent="-316078">
                <a:lnSpc>
                  <a:spcPts val="4099"/>
                </a:lnSpc>
                <a:buFont typeface="Arial"/>
                <a:buChar char="•"/>
              </a:pPr>
              <a:r>
                <a:rPr lang="en-US" sz="2928" dirty="0">
                  <a:solidFill>
                    <a:srgbClr val="1B1B1B"/>
                  </a:solidFill>
                  <a:latin typeface="Be Vietnam"/>
                </a:rPr>
                <a:t>Label Mapping: We also created two dictionaries for label encoding and decoding. </a:t>
              </a:r>
              <a:r>
                <a:rPr lang="en-US" sz="2928" dirty="0" err="1">
                  <a:solidFill>
                    <a:srgbClr val="1B1B1B"/>
                  </a:solidFill>
                  <a:latin typeface="Be Vietnam"/>
                </a:rPr>
                <a:t>label_mapping</a:t>
              </a:r>
              <a:r>
                <a:rPr lang="en-US" sz="2928" dirty="0">
                  <a:solidFill>
                    <a:srgbClr val="1B1B1B"/>
                  </a:solidFill>
                  <a:latin typeface="Be Vietnam"/>
                </a:rPr>
                <a:t> is used to map the textual labels to numerical values, which are needed for the machine learning model to process. Conversely, </a:t>
              </a:r>
              <a:r>
                <a:rPr lang="en-US" sz="2928" dirty="0" err="1">
                  <a:solidFill>
                    <a:srgbClr val="1B1B1B"/>
                  </a:solidFill>
                  <a:latin typeface="Be Vietnam"/>
                </a:rPr>
                <a:t>reverse_label_mapping</a:t>
              </a:r>
              <a:r>
                <a:rPr lang="en-US" sz="2928" dirty="0">
                  <a:solidFill>
                    <a:srgbClr val="1B1B1B"/>
                  </a:solidFill>
                  <a:latin typeface="Be Vietnam"/>
                </a:rPr>
                <a:t> provides a way to convert the numerical labels back into their original text form.</a:t>
              </a:r>
            </a:p>
            <a:p>
              <a:pPr>
                <a:lnSpc>
                  <a:spcPts val="4099"/>
                </a:lnSpc>
              </a:pPr>
              <a:endParaRPr lang="en-US" sz="2928" dirty="0">
                <a:solidFill>
                  <a:srgbClr val="1B1B1B"/>
                </a:solidFill>
                <a:latin typeface="Be Vietnam"/>
              </a:endParaRPr>
            </a:p>
            <a:p>
              <a:pPr algn="l">
                <a:lnSpc>
                  <a:spcPts val="4099"/>
                </a:lnSpc>
              </a:pPr>
              <a:endParaRPr lang="en-US" sz="2928" dirty="0">
                <a:solidFill>
                  <a:srgbClr val="1B1B1B"/>
                </a:solidFill>
                <a:latin typeface="Be Vietnam"/>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8377695" y="5067499"/>
            <a:ext cx="6489987" cy="28575"/>
          </a:xfrm>
          <a:prstGeom prst="line">
            <a:avLst/>
          </a:prstGeom>
          <a:ln w="28575" cap="flat">
            <a:solidFill>
              <a:srgbClr val="CAEB31"/>
            </a:solidFill>
            <a:prstDash val="solid"/>
            <a:headEnd type="none" w="sm" len="sm"/>
            <a:tailEnd type="none" w="sm" len="sm"/>
          </a:ln>
        </p:spPr>
      </p:sp>
      <p:grpSp>
        <p:nvGrpSpPr>
          <p:cNvPr id="3" name="Group 3"/>
          <p:cNvGrpSpPr/>
          <p:nvPr/>
        </p:nvGrpSpPr>
        <p:grpSpPr>
          <a:xfrm>
            <a:off x="11479429" y="1550274"/>
            <a:ext cx="286519" cy="28651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EB31"/>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a:off x="11479429" y="3784767"/>
            <a:ext cx="286519" cy="28651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EB31"/>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grpSp>
        <p:nvGrpSpPr>
          <p:cNvPr id="9" name="Group 9"/>
          <p:cNvGrpSpPr/>
          <p:nvPr/>
        </p:nvGrpSpPr>
        <p:grpSpPr>
          <a:xfrm>
            <a:off x="11479429" y="6055773"/>
            <a:ext cx="286519" cy="28651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EB31"/>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grpSp>
        <p:nvGrpSpPr>
          <p:cNvPr id="12" name="Group 12"/>
          <p:cNvGrpSpPr/>
          <p:nvPr/>
        </p:nvGrpSpPr>
        <p:grpSpPr>
          <a:xfrm>
            <a:off x="11479429" y="8326780"/>
            <a:ext cx="286519" cy="28651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EB31"/>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15" name="Freeform 15"/>
          <p:cNvSpPr/>
          <p:nvPr/>
        </p:nvSpPr>
        <p:spPr>
          <a:xfrm rot="879030">
            <a:off x="-3043928" y="5833854"/>
            <a:ext cx="12349544" cy="6526259"/>
          </a:xfrm>
          <a:custGeom>
            <a:avLst/>
            <a:gdLst/>
            <a:ahLst/>
            <a:cxnLst/>
            <a:rect l="l" t="t" r="r" b="b"/>
            <a:pathLst>
              <a:path w="12349544" h="6526259">
                <a:moveTo>
                  <a:pt x="0" y="0"/>
                </a:moveTo>
                <a:lnTo>
                  <a:pt x="12349543" y="0"/>
                </a:lnTo>
                <a:lnTo>
                  <a:pt x="12349543" y="6526259"/>
                </a:lnTo>
                <a:lnTo>
                  <a:pt x="0" y="65262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429986" y="971550"/>
            <a:ext cx="9067800" cy="2266950"/>
          </a:xfrm>
          <a:prstGeom prst="rect">
            <a:avLst/>
          </a:prstGeom>
        </p:spPr>
        <p:txBody>
          <a:bodyPr lIns="0" tIns="0" rIns="0" bIns="0" rtlCol="0" anchor="t">
            <a:spAutoFit/>
          </a:bodyPr>
          <a:lstStyle/>
          <a:p>
            <a:pPr>
              <a:lnSpc>
                <a:spcPts val="8760"/>
              </a:lnSpc>
            </a:pPr>
            <a:r>
              <a:rPr lang="en-US" sz="7300">
                <a:solidFill>
                  <a:srgbClr val="1B512D"/>
                </a:solidFill>
                <a:latin typeface="Helios Extended"/>
              </a:rPr>
              <a:t>DATA PREPROCESSING</a:t>
            </a:r>
          </a:p>
        </p:txBody>
      </p:sp>
      <p:sp>
        <p:nvSpPr>
          <p:cNvPr id="17" name="TextBox 17"/>
          <p:cNvSpPr txBox="1"/>
          <p:nvPr/>
        </p:nvSpPr>
        <p:spPr>
          <a:xfrm>
            <a:off x="12385073" y="1485900"/>
            <a:ext cx="4454452" cy="405765"/>
          </a:xfrm>
          <a:prstGeom prst="rect">
            <a:avLst/>
          </a:prstGeom>
        </p:spPr>
        <p:txBody>
          <a:bodyPr lIns="0" tIns="0" rIns="0" bIns="0" rtlCol="0" anchor="t">
            <a:spAutoFit/>
          </a:bodyPr>
          <a:lstStyle/>
          <a:p>
            <a:pPr>
              <a:lnSpc>
                <a:spcPts val="3359"/>
              </a:lnSpc>
            </a:pPr>
            <a:r>
              <a:rPr lang="en-US" sz="2400" dirty="0">
                <a:solidFill>
                  <a:srgbClr val="1B1B1B"/>
                </a:solidFill>
                <a:latin typeface="Be Vietnam"/>
              </a:rPr>
              <a:t>Resizing</a:t>
            </a:r>
          </a:p>
        </p:txBody>
      </p:sp>
      <p:sp>
        <p:nvSpPr>
          <p:cNvPr id="18" name="TextBox 18"/>
          <p:cNvSpPr txBox="1"/>
          <p:nvPr/>
        </p:nvSpPr>
        <p:spPr>
          <a:xfrm>
            <a:off x="12385073" y="5989434"/>
            <a:ext cx="4454452" cy="405765"/>
          </a:xfrm>
          <a:prstGeom prst="rect">
            <a:avLst/>
          </a:prstGeom>
        </p:spPr>
        <p:txBody>
          <a:bodyPr lIns="0" tIns="0" rIns="0" bIns="0" rtlCol="0" anchor="t">
            <a:spAutoFit/>
          </a:bodyPr>
          <a:lstStyle/>
          <a:p>
            <a:pPr>
              <a:lnSpc>
                <a:spcPts val="3359"/>
              </a:lnSpc>
            </a:pPr>
            <a:r>
              <a:rPr lang="en-US" sz="2400" dirty="0">
                <a:solidFill>
                  <a:srgbClr val="1B1B1B"/>
                </a:solidFill>
                <a:latin typeface="Be Vietnam"/>
              </a:rPr>
              <a:t>Normalization</a:t>
            </a:r>
          </a:p>
        </p:txBody>
      </p:sp>
      <p:sp>
        <p:nvSpPr>
          <p:cNvPr id="19" name="TextBox 19"/>
          <p:cNvSpPr txBox="1"/>
          <p:nvPr/>
        </p:nvSpPr>
        <p:spPr>
          <a:xfrm>
            <a:off x="12385073" y="8260441"/>
            <a:ext cx="4454452" cy="405765"/>
          </a:xfrm>
          <a:prstGeom prst="rect">
            <a:avLst/>
          </a:prstGeom>
        </p:spPr>
        <p:txBody>
          <a:bodyPr lIns="0" tIns="0" rIns="0" bIns="0" rtlCol="0" anchor="t">
            <a:spAutoFit/>
          </a:bodyPr>
          <a:lstStyle/>
          <a:p>
            <a:pPr>
              <a:lnSpc>
                <a:spcPts val="3359"/>
              </a:lnSpc>
            </a:pPr>
            <a:r>
              <a:rPr lang="en-US" sz="2400" dirty="0">
                <a:solidFill>
                  <a:srgbClr val="1B1B1B"/>
                </a:solidFill>
                <a:latin typeface="Be Vietnam"/>
              </a:rPr>
              <a:t>Train-Test Split</a:t>
            </a:r>
          </a:p>
        </p:txBody>
      </p:sp>
      <p:sp>
        <p:nvSpPr>
          <p:cNvPr id="20" name="TextBox 20"/>
          <p:cNvSpPr txBox="1"/>
          <p:nvPr/>
        </p:nvSpPr>
        <p:spPr>
          <a:xfrm>
            <a:off x="12385073" y="3723554"/>
            <a:ext cx="4454452" cy="405765"/>
          </a:xfrm>
          <a:prstGeom prst="rect">
            <a:avLst/>
          </a:prstGeom>
        </p:spPr>
        <p:txBody>
          <a:bodyPr lIns="0" tIns="0" rIns="0" bIns="0" rtlCol="0" anchor="t">
            <a:spAutoFit/>
          </a:bodyPr>
          <a:lstStyle/>
          <a:p>
            <a:pPr>
              <a:lnSpc>
                <a:spcPts val="3359"/>
              </a:lnSpc>
            </a:pPr>
            <a:r>
              <a:rPr lang="en-US" sz="2400" dirty="0">
                <a:solidFill>
                  <a:srgbClr val="1B1B1B"/>
                </a:solidFill>
                <a:latin typeface="Be Vietnam"/>
              </a:rPr>
              <a:t>Data Augmentation</a:t>
            </a:r>
          </a:p>
        </p:txBody>
      </p:sp>
      <p:sp>
        <p:nvSpPr>
          <p:cNvPr id="21" name="TextBox 21"/>
          <p:cNvSpPr txBox="1"/>
          <p:nvPr/>
        </p:nvSpPr>
        <p:spPr>
          <a:xfrm>
            <a:off x="8872068" y="1358372"/>
            <a:ext cx="2116205" cy="625474"/>
          </a:xfrm>
          <a:prstGeom prst="rect">
            <a:avLst/>
          </a:prstGeom>
        </p:spPr>
        <p:txBody>
          <a:bodyPr lIns="0" tIns="0" rIns="0" bIns="0" rtlCol="0" anchor="t">
            <a:spAutoFit/>
          </a:bodyPr>
          <a:lstStyle/>
          <a:p>
            <a:pPr algn="r">
              <a:lnSpc>
                <a:spcPts val="4900"/>
              </a:lnSpc>
            </a:pPr>
            <a:r>
              <a:rPr lang="en-US" sz="3500">
                <a:solidFill>
                  <a:srgbClr val="1B512D"/>
                </a:solidFill>
                <a:latin typeface="Helios Extended"/>
              </a:rPr>
              <a:t>01</a:t>
            </a:r>
          </a:p>
        </p:txBody>
      </p:sp>
      <p:sp>
        <p:nvSpPr>
          <p:cNvPr id="22" name="TextBox 22"/>
          <p:cNvSpPr txBox="1"/>
          <p:nvPr/>
        </p:nvSpPr>
        <p:spPr>
          <a:xfrm>
            <a:off x="8872068" y="3629378"/>
            <a:ext cx="2116205" cy="625474"/>
          </a:xfrm>
          <a:prstGeom prst="rect">
            <a:avLst/>
          </a:prstGeom>
        </p:spPr>
        <p:txBody>
          <a:bodyPr lIns="0" tIns="0" rIns="0" bIns="0" rtlCol="0" anchor="t">
            <a:spAutoFit/>
          </a:bodyPr>
          <a:lstStyle/>
          <a:p>
            <a:pPr algn="r">
              <a:lnSpc>
                <a:spcPts val="4900"/>
              </a:lnSpc>
            </a:pPr>
            <a:r>
              <a:rPr lang="en-US" sz="3500">
                <a:solidFill>
                  <a:srgbClr val="1B512D"/>
                </a:solidFill>
                <a:latin typeface="Helios Extended"/>
              </a:rPr>
              <a:t>02</a:t>
            </a:r>
          </a:p>
        </p:txBody>
      </p:sp>
      <p:sp>
        <p:nvSpPr>
          <p:cNvPr id="23" name="TextBox 23"/>
          <p:cNvSpPr txBox="1"/>
          <p:nvPr/>
        </p:nvSpPr>
        <p:spPr>
          <a:xfrm>
            <a:off x="8872068" y="5900385"/>
            <a:ext cx="2116205" cy="625474"/>
          </a:xfrm>
          <a:prstGeom prst="rect">
            <a:avLst/>
          </a:prstGeom>
        </p:spPr>
        <p:txBody>
          <a:bodyPr lIns="0" tIns="0" rIns="0" bIns="0" rtlCol="0" anchor="t">
            <a:spAutoFit/>
          </a:bodyPr>
          <a:lstStyle/>
          <a:p>
            <a:pPr algn="r">
              <a:lnSpc>
                <a:spcPts val="4900"/>
              </a:lnSpc>
            </a:pPr>
            <a:r>
              <a:rPr lang="en-US" sz="3500">
                <a:solidFill>
                  <a:srgbClr val="1B512D"/>
                </a:solidFill>
                <a:latin typeface="Helios Extended"/>
              </a:rPr>
              <a:t>03</a:t>
            </a:r>
          </a:p>
        </p:txBody>
      </p:sp>
      <p:sp>
        <p:nvSpPr>
          <p:cNvPr id="24" name="TextBox 24"/>
          <p:cNvSpPr txBox="1"/>
          <p:nvPr/>
        </p:nvSpPr>
        <p:spPr>
          <a:xfrm>
            <a:off x="8872068" y="8171391"/>
            <a:ext cx="2116205" cy="625474"/>
          </a:xfrm>
          <a:prstGeom prst="rect">
            <a:avLst/>
          </a:prstGeom>
        </p:spPr>
        <p:txBody>
          <a:bodyPr lIns="0" tIns="0" rIns="0" bIns="0" rtlCol="0" anchor="t">
            <a:spAutoFit/>
          </a:bodyPr>
          <a:lstStyle/>
          <a:p>
            <a:pPr algn="r">
              <a:lnSpc>
                <a:spcPts val="4900"/>
              </a:lnSpc>
            </a:pPr>
            <a:r>
              <a:rPr lang="en-US" sz="3500">
                <a:solidFill>
                  <a:srgbClr val="1B512D"/>
                </a:solidFill>
                <a:latin typeface="Helios Extended"/>
              </a:rPr>
              <a:t>04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6573400"/>
            <a:ext cx="18288000" cy="3948422"/>
            <a:chOff x="0" y="0"/>
            <a:chExt cx="24384000" cy="5264562"/>
          </a:xfrm>
        </p:grpSpPr>
        <p:sp>
          <p:nvSpPr>
            <p:cNvPr id="3" name="Freeform 3"/>
            <p:cNvSpPr/>
            <p:nvPr/>
          </p:nvSpPr>
          <p:spPr>
            <a:xfrm>
              <a:off x="6064754" y="0"/>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2129508" y="0"/>
              <a:ext cx="6134554" cy="5264562"/>
            </a:xfrm>
            <a:custGeom>
              <a:avLst/>
              <a:gdLst/>
              <a:ahLst/>
              <a:cxnLst/>
              <a:rect l="l" t="t" r="r" b="b"/>
              <a:pathLst>
                <a:path w="6134554" h="5264562">
                  <a:moveTo>
                    <a:pt x="6134554" y="0"/>
                  </a:moveTo>
                  <a:lnTo>
                    <a:pt x="0" y="0"/>
                  </a:lnTo>
                  <a:lnTo>
                    <a:pt x="0" y="5264562"/>
                  </a:lnTo>
                  <a:lnTo>
                    <a:pt x="6134554" y="5264562"/>
                  </a:lnTo>
                  <a:lnTo>
                    <a:pt x="613455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8249446" y="0"/>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0" y="0"/>
              <a:ext cx="6134554" cy="5264562"/>
            </a:xfrm>
            <a:custGeom>
              <a:avLst/>
              <a:gdLst/>
              <a:ahLst/>
              <a:cxnLst/>
              <a:rect l="l" t="t" r="r" b="b"/>
              <a:pathLst>
                <a:path w="6134554" h="5264562">
                  <a:moveTo>
                    <a:pt x="6134554" y="0"/>
                  </a:moveTo>
                  <a:lnTo>
                    <a:pt x="0" y="0"/>
                  </a:lnTo>
                  <a:lnTo>
                    <a:pt x="0" y="5264562"/>
                  </a:lnTo>
                  <a:lnTo>
                    <a:pt x="6134554" y="5264562"/>
                  </a:lnTo>
                  <a:lnTo>
                    <a:pt x="6134554"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TextBox 7"/>
          <p:cNvSpPr txBox="1"/>
          <p:nvPr/>
        </p:nvSpPr>
        <p:spPr>
          <a:xfrm>
            <a:off x="2257542" y="666787"/>
            <a:ext cx="13772916" cy="1333500"/>
          </a:xfrm>
          <a:prstGeom prst="rect">
            <a:avLst/>
          </a:prstGeom>
        </p:spPr>
        <p:txBody>
          <a:bodyPr lIns="0" tIns="0" rIns="0" bIns="0" rtlCol="0" anchor="t">
            <a:spAutoFit/>
          </a:bodyPr>
          <a:lstStyle/>
          <a:p>
            <a:pPr algn="ctr">
              <a:lnSpc>
                <a:spcPts val="10199"/>
              </a:lnSpc>
            </a:pPr>
            <a:r>
              <a:rPr lang="en-US" sz="8499">
                <a:solidFill>
                  <a:srgbClr val="1B512D"/>
                </a:solidFill>
                <a:latin typeface="Helios Extended"/>
              </a:rPr>
              <a:t>DATA VISUALIZATION</a:t>
            </a:r>
          </a:p>
        </p:txBody>
      </p:sp>
      <p:sp>
        <p:nvSpPr>
          <p:cNvPr id="8" name="Freeform 8"/>
          <p:cNvSpPr/>
          <p:nvPr/>
        </p:nvSpPr>
        <p:spPr>
          <a:xfrm>
            <a:off x="1025259" y="2000287"/>
            <a:ext cx="3523163" cy="4325737"/>
          </a:xfrm>
          <a:custGeom>
            <a:avLst/>
            <a:gdLst/>
            <a:ahLst/>
            <a:cxnLst/>
            <a:rect l="l" t="t" r="r" b="b"/>
            <a:pathLst>
              <a:path w="3523163" h="4325737">
                <a:moveTo>
                  <a:pt x="0" y="0"/>
                </a:moveTo>
                <a:lnTo>
                  <a:pt x="3523164" y="0"/>
                </a:lnTo>
                <a:lnTo>
                  <a:pt x="3523164" y="4325737"/>
                </a:lnTo>
                <a:lnTo>
                  <a:pt x="0" y="4325737"/>
                </a:lnTo>
                <a:lnTo>
                  <a:pt x="0" y="0"/>
                </a:lnTo>
                <a:close/>
              </a:path>
            </a:pathLst>
          </a:custGeom>
          <a:blipFill>
            <a:blip r:embed="rId4"/>
            <a:stretch>
              <a:fillRect/>
            </a:stretch>
          </a:blipFill>
        </p:spPr>
      </p:sp>
      <p:sp>
        <p:nvSpPr>
          <p:cNvPr id="9" name="Freeform 9"/>
          <p:cNvSpPr/>
          <p:nvPr/>
        </p:nvSpPr>
        <p:spPr>
          <a:xfrm>
            <a:off x="417337" y="6573400"/>
            <a:ext cx="6087730" cy="3301547"/>
          </a:xfrm>
          <a:custGeom>
            <a:avLst/>
            <a:gdLst/>
            <a:ahLst/>
            <a:cxnLst/>
            <a:rect l="l" t="t" r="r" b="b"/>
            <a:pathLst>
              <a:path w="6087730" h="3301547">
                <a:moveTo>
                  <a:pt x="0" y="0"/>
                </a:moveTo>
                <a:lnTo>
                  <a:pt x="6087730" y="0"/>
                </a:lnTo>
                <a:lnTo>
                  <a:pt x="6087730" y="3301547"/>
                </a:lnTo>
                <a:lnTo>
                  <a:pt x="0" y="3301547"/>
                </a:lnTo>
                <a:lnTo>
                  <a:pt x="0" y="0"/>
                </a:lnTo>
                <a:close/>
              </a:path>
            </a:pathLst>
          </a:custGeom>
          <a:blipFill>
            <a:blip r:embed="rId5"/>
            <a:stretch>
              <a:fillRect/>
            </a:stretch>
          </a:blipFill>
        </p:spPr>
      </p:sp>
      <p:sp>
        <p:nvSpPr>
          <p:cNvPr id="10" name="Freeform 10"/>
          <p:cNvSpPr/>
          <p:nvPr/>
        </p:nvSpPr>
        <p:spPr>
          <a:xfrm>
            <a:off x="8821134" y="2492541"/>
            <a:ext cx="8115300" cy="3063662"/>
          </a:xfrm>
          <a:custGeom>
            <a:avLst/>
            <a:gdLst/>
            <a:ahLst/>
            <a:cxnLst/>
            <a:rect l="l" t="t" r="r" b="b"/>
            <a:pathLst>
              <a:path w="8115300" h="3063662">
                <a:moveTo>
                  <a:pt x="0" y="0"/>
                </a:moveTo>
                <a:lnTo>
                  <a:pt x="8115300" y="0"/>
                </a:lnTo>
                <a:lnTo>
                  <a:pt x="8115300" y="3063661"/>
                </a:lnTo>
                <a:lnTo>
                  <a:pt x="0" y="3063661"/>
                </a:lnTo>
                <a:lnTo>
                  <a:pt x="0" y="0"/>
                </a:lnTo>
                <a:close/>
              </a:path>
            </a:pathLst>
          </a:custGeom>
          <a:blipFill>
            <a:blip r:embed="rId6"/>
            <a:stretch>
              <a:fillRect/>
            </a:stretch>
          </a:blipFill>
        </p:spPr>
      </p:sp>
      <p:sp>
        <p:nvSpPr>
          <p:cNvPr id="11" name="Freeform 11"/>
          <p:cNvSpPr/>
          <p:nvPr/>
        </p:nvSpPr>
        <p:spPr>
          <a:xfrm>
            <a:off x="8821134" y="6466106"/>
            <a:ext cx="9049529" cy="2819168"/>
          </a:xfrm>
          <a:custGeom>
            <a:avLst/>
            <a:gdLst/>
            <a:ahLst/>
            <a:cxnLst/>
            <a:rect l="l" t="t" r="r" b="b"/>
            <a:pathLst>
              <a:path w="9049529" h="2819168">
                <a:moveTo>
                  <a:pt x="0" y="0"/>
                </a:moveTo>
                <a:lnTo>
                  <a:pt x="9049529" y="0"/>
                </a:lnTo>
                <a:lnTo>
                  <a:pt x="9049529" y="2819168"/>
                </a:lnTo>
                <a:lnTo>
                  <a:pt x="0" y="2819168"/>
                </a:lnTo>
                <a:lnTo>
                  <a:pt x="0" y="0"/>
                </a:lnTo>
                <a:close/>
              </a:path>
            </a:pathLst>
          </a:custGeom>
          <a:blipFill>
            <a:blip r:embed="rId7"/>
            <a:stretch>
              <a:fillRect/>
            </a:stretch>
          </a:blipFill>
        </p:spPr>
      </p:sp>
      <p:sp>
        <p:nvSpPr>
          <p:cNvPr id="12" name="TextBox 12"/>
          <p:cNvSpPr txBox="1"/>
          <p:nvPr/>
        </p:nvSpPr>
        <p:spPr>
          <a:xfrm>
            <a:off x="1303420" y="6048457"/>
            <a:ext cx="4454452" cy="382862"/>
          </a:xfrm>
          <a:prstGeom prst="rect">
            <a:avLst/>
          </a:prstGeom>
        </p:spPr>
        <p:txBody>
          <a:bodyPr lIns="0" tIns="0" rIns="0" bIns="0" rtlCol="0" anchor="t">
            <a:spAutoFit/>
          </a:bodyPr>
          <a:lstStyle/>
          <a:p>
            <a:pPr>
              <a:lnSpc>
                <a:spcPts val="3359"/>
              </a:lnSpc>
            </a:pPr>
            <a:r>
              <a:rPr lang="en-US" sz="1600" dirty="0">
                <a:solidFill>
                  <a:srgbClr val="1B1B1B"/>
                </a:solidFill>
                <a:latin typeface="Be Vietnam"/>
              </a:rPr>
              <a:t>Different types of skin disease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1056</TotalTime>
  <Words>898</Words>
  <Application>Microsoft Macintosh PowerPoint</Application>
  <PresentationFormat>Custom</PresentationFormat>
  <Paragraphs>77</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Helios Extended</vt:lpstr>
      <vt:lpstr>Be Vietnam</vt:lpstr>
      <vt:lpstr>Be Vietnam Ultra-Bold</vt:lpstr>
      <vt:lpstr>Helios Extended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Proposal Presentation</dc:title>
  <cp:lastModifiedBy>Sonalika Krishna</cp:lastModifiedBy>
  <cp:revision>6</cp:revision>
  <dcterms:created xsi:type="dcterms:W3CDTF">2006-08-16T00:00:00Z</dcterms:created>
  <dcterms:modified xsi:type="dcterms:W3CDTF">2023-12-07T21:35:56Z</dcterms:modified>
  <dc:identifier>DAF1rgA9Y_E</dc:identifier>
</cp:coreProperties>
</file>